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9" r:id="rId6"/>
    <p:sldId id="266" r:id="rId7"/>
    <p:sldId id="268" r:id="rId8"/>
    <p:sldId id="267" r:id="rId9"/>
    <p:sldId id="270" r:id="rId10"/>
    <p:sldId id="271"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72"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E:\TA\teaching%20assistant%20for%20bioengineering%20-%202\exercise\week%201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TA\teaching%20assistant%20for%20bioengineering%20-%202\exercise\week%201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1"/>
            <c:trendlineLbl>
              <c:layout/>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rendlineLbl>
          </c:trendline>
          <c:xVal>
            <c:numRef>
              <c:f>Feuil1!$C$5:$C$8</c:f>
              <c:numCache>
                <c:formatCode>General</c:formatCode>
                <c:ptCount val="4"/>
                <c:pt idx="0">
                  <c:v>5.0459999999999994</c:v>
                </c:pt>
                <c:pt idx="1">
                  <c:v>6</c:v>
                </c:pt>
                <c:pt idx="2">
                  <c:v>7.5</c:v>
                </c:pt>
                <c:pt idx="3">
                  <c:v>9</c:v>
                </c:pt>
              </c:numCache>
            </c:numRef>
          </c:xVal>
          <c:yVal>
            <c:numRef>
              <c:f>Feuil1!$D$5:$D$8</c:f>
              <c:numCache>
                <c:formatCode>General</c:formatCode>
                <c:ptCount val="4"/>
                <c:pt idx="0">
                  <c:v>0.99782308074572545</c:v>
                </c:pt>
                <c:pt idx="1">
                  <c:v>0.49968708261840383</c:v>
                </c:pt>
                <c:pt idx="2">
                  <c:v>-0.25181197299379954</c:v>
                </c:pt>
                <c:pt idx="3">
                  <c:v>-1</c:v>
                </c:pt>
              </c:numCache>
            </c:numRef>
          </c:yVal>
          <c:smooth val="0"/>
          <c:extLst>
            <c:ext xmlns:c16="http://schemas.microsoft.com/office/drawing/2014/chart" uri="{C3380CC4-5D6E-409C-BE32-E72D297353CC}">
              <c16:uniqueId val="{00000000-3E6D-45D0-8B23-3A60F83C716B}"/>
            </c:ext>
          </c:extLst>
        </c:ser>
        <c:dLbls>
          <c:showLegendKey val="0"/>
          <c:showVal val="0"/>
          <c:showCatName val="0"/>
          <c:showSerName val="0"/>
          <c:showPercent val="0"/>
          <c:showBubbleSize val="0"/>
        </c:dLbls>
        <c:axId val="436722096"/>
        <c:axId val="436721112"/>
      </c:scatterChart>
      <c:valAx>
        <c:axId val="43672209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fr-CH"/>
                  <a:t>I</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crossAx val="436721112"/>
        <c:crosses val="autoZero"/>
        <c:crossBetween val="midCat"/>
      </c:valAx>
      <c:valAx>
        <c:axId val="436721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fr-CH"/>
                  <a:t>log10(s)</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crossAx val="436722096"/>
        <c:crosses val="autoZero"/>
        <c:crossBetween val="midCat"/>
      </c:valAx>
      <c:spPr>
        <a:noFill/>
        <a:ln>
          <a:noFill/>
        </a:ln>
        <a:effectLst/>
      </c:spPr>
    </c:plotArea>
    <c:plotVisOnly val="1"/>
    <c:dispBlanksAs val="gap"/>
    <c:showDLblsOverMax val="0"/>
  </c:chart>
  <c:spPr>
    <a:noFill/>
    <a:ln>
      <a:noFill/>
    </a:ln>
    <a:effectLst/>
  </c:spPr>
  <c:txPr>
    <a:bodyPr/>
    <a:lstStyle/>
    <a:p>
      <a:pPr>
        <a:defRPr sz="1400"/>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54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1"/>
            <c:trendlineLbl>
              <c:layout/>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rendlineLbl>
          </c:trendline>
          <c:xVal>
            <c:numRef>
              <c:f>Feuil1!$A$18:$A$19</c:f>
              <c:numCache>
                <c:formatCode>General</c:formatCode>
                <c:ptCount val="2"/>
                <c:pt idx="0">
                  <c:v>0.5</c:v>
                </c:pt>
                <c:pt idx="1">
                  <c:v>1</c:v>
                </c:pt>
              </c:numCache>
            </c:numRef>
          </c:xVal>
          <c:yVal>
            <c:numRef>
              <c:f>Feuil1!$C$18:$C$19</c:f>
              <c:numCache>
                <c:formatCode>General</c:formatCode>
                <c:ptCount val="2"/>
                <c:pt idx="0">
                  <c:v>1.1303337684950061</c:v>
                </c:pt>
                <c:pt idx="1">
                  <c:v>0.69897000433601886</c:v>
                </c:pt>
              </c:numCache>
            </c:numRef>
          </c:yVal>
          <c:smooth val="0"/>
          <c:extLst>
            <c:ext xmlns:c16="http://schemas.microsoft.com/office/drawing/2014/chart" uri="{C3380CC4-5D6E-409C-BE32-E72D297353CC}">
              <c16:uniqueId val="{00000000-FE41-44D6-BC1B-52C86C0550C6}"/>
            </c:ext>
          </c:extLst>
        </c:ser>
        <c:dLbls>
          <c:showLegendKey val="0"/>
          <c:showVal val="0"/>
          <c:showCatName val="0"/>
          <c:showSerName val="0"/>
          <c:showPercent val="0"/>
          <c:showBubbleSize val="0"/>
        </c:dLbls>
        <c:axId val="1123890992"/>
        <c:axId val="1123888496"/>
      </c:scatterChart>
      <c:valAx>
        <c:axId val="112389099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Concentration of ammonium sulfate</a:t>
                </a:r>
                <a:endParaRPr lang="zh-CN"/>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crossAx val="1123888496"/>
        <c:crosses val="autoZero"/>
        <c:crossBetween val="midCat"/>
      </c:valAx>
      <c:valAx>
        <c:axId val="1123888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log</a:t>
                </a:r>
                <a:r>
                  <a:rPr lang="zh-CN"/>
                  <a:t> </a:t>
                </a:r>
                <a:r>
                  <a:rPr lang="en-US"/>
                  <a:t>10(S)</a:t>
                </a:r>
                <a:endParaRPr lang="zh-CN"/>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crossAx val="1123890992"/>
        <c:crosses val="autoZero"/>
        <c:crossBetween val="midCat"/>
      </c:valAx>
      <c:spPr>
        <a:noFill/>
        <a:ln>
          <a:noFill/>
        </a:ln>
        <a:effectLst/>
      </c:spPr>
    </c:plotArea>
    <c:plotVisOnly val="1"/>
    <c:dispBlanksAs val="gap"/>
    <c:showDLblsOverMax val="0"/>
  </c:chart>
  <c:spPr>
    <a:noFill/>
    <a:ln>
      <a:noFill/>
    </a:ln>
    <a:effectLst/>
  </c:spPr>
  <c:txPr>
    <a:bodyPr/>
    <a:lstStyle/>
    <a:p>
      <a:pPr>
        <a:defRPr sz="1400"/>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1167219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3449695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364548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2424522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891305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3559523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98912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3615246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189838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144697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FF97C59E-D83E-4F6B-8E29-79C175BFC034}" type="datetimeFigureOut">
              <a:rPr lang="zh-CN" altLang="en-US" smtClean="0"/>
              <a:t>2022/5/27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275281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7C59E-D83E-4F6B-8E29-79C175BFC034}" type="datetimeFigureOut">
              <a:rPr lang="zh-CN" altLang="en-US" smtClean="0"/>
              <a:t>2022/5/27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440136-5774-4F23-AC6F-43D07F02857A}" type="slidenum">
              <a:rPr lang="zh-CN" altLang="en-US" smtClean="0"/>
              <a:t>‹#›</a:t>
            </a:fld>
            <a:endParaRPr lang="zh-CN" altLang="en-US"/>
          </a:p>
        </p:txBody>
      </p:sp>
    </p:spTree>
    <p:extLst>
      <p:ext uri="{BB962C8B-B14F-4D97-AF65-F5344CB8AC3E}">
        <p14:creationId xmlns:p14="http://schemas.microsoft.com/office/powerpoint/2010/main" val="25801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Week 11</a:t>
            </a:r>
            <a:endParaRPr lang="zh-CN" altLang="en-US" dirty="0"/>
          </a:p>
        </p:txBody>
      </p:sp>
      <p:sp>
        <p:nvSpPr>
          <p:cNvPr id="3" name="副标题 2"/>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107630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p:nvPr/>
        </p:nvPicPr>
        <p:blipFill>
          <a:blip r:embed="rId2"/>
          <a:stretch>
            <a:fillRect/>
          </a:stretch>
        </p:blipFill>
        <p:spPr>
          <a:xfrm>
            <a:off x="100123" y="736327"/>
            <a:ext cx="5995878" cy="4901347"/>
          </a:xfrm>
          <a:prstGeom prst="rect">
            <a:avLst/>
          </a:prstGeom>
        </p:spPr>
      </p:pic>
      <p:sp>
        <p:nvSpPr>
          <p:cNvPr id="12" name="矩形 11"/>
          <p:cNvSpPr/>
          <p:nvPr/>
        </p:nvSpPr>
        <p:spPr>
          <a:xfrm>
            <a:off x="5961322" y="0"/>
            <a:ext cx="6096000" cy="923330"/>
          </a:xfrm>
          <a:prstGeom prst="rect">
            <a:avLst/>
          </a:prstGeom>
        </p:spPr>
        <p:txBody>
          <a:bodyPr>
            <a:spAutoFit/>
          </a:bodyPr>
          <a:lstStyle/>
          <a:p>
            <a:pPr lvl="0" algn="just">
              <a:spcAft>
                <a:spcPts val="0"/>
              </a:spcAft>
            </a:pPr>
            <a:r>
              <a:rPr lang="en-US" altLang="zh-CN" kern="100" dirty="0" smtClean="0">
                <a:latin typeface="Arial" panose="020B0604020202020204" pitchFamily="34" charset="0"/>
                <a:cs typeface="Times New Roman" panose="02020603050405020304" pitchFamily="18" charset="0"/>
              </a:rPr>
              <a:t>2. How </a:t>
            </a:r>
            <a:r>
              <a:rPr lang="en-US" altLang="zh-CN" kern="100" dirty="0">
                <a:latin typeface="Arial" panose="020B0604020202020204" pitchFamily="34" charset="0"/>
                <a:cs typeface="Times New Roman" panose="02020603050405020304" pitchFamily="18" charset="0"/>
              </a:rPr>
              <a:t>much salt solution will I have to add to the original protein solution to reach a 25% mass fraction of salt in the mixture?</a:t>
            </a:r>
            <a:endParaRPr lang="zh-CN" altLang="zh-CN" kern="100" dirty="0">
              <a:latin typeface="等线" panose="02010600030101010101" pitchFamily="2" charset="-122"/>
              <a:cs typeface="Times New Roman" panose="02020603050405020304" pitchFamily="18" charset="0"/>
            </a:endParaRPr>
          </a:p>
        </p:txBody>
      </p:sp>
      <p:sp>
        <p:nvSpPr>
          <p:cNvPr id="2" name="矩形 1"/>
          <p:cNvSpPr/>
          <p:nvPr/>
        </p:nvSpPr>
        <p:spPr>
          <a:xfrm>
            <a:off x="6216504" y="997908"/>
            <a:ext cx="5975497" cy="646331"/>
          </a:xfrm>
          <a:prstGeom prst="rect">
            <a:avLst/>
          </a:prstGeom>
        </p:spPr>
        <p:txBody>
          <a:bodyPr wrap="square">
            <a:spAutoFit/>
          </a:bodyPr>
          <a:lstStyle/>
          <a:p>
            <a:pPr algn="just"/>
            <a:r>
              <a:rPr lang="en-US" altLang="zh-CN" dirty="0">
                <a:solidFill>
                  <a:srgbClr val="000099"/>
                </a:solidFill>
                <a:latin typeface="等线" panose="02010600030101010101" pitchFamily="2" charset="-122"/>
                <a:cs typeface="Times New Roman" panose="02020603050405020304" pitchFamily="18" charset="0"/>
              </a:rPr>
              <a:t>To obtain a 25% mass fraction of salt in the mixture one has to keep adding salt solution until point D is reached</a:t>
            </a:r>
            <a:endParaRPr lang="zh-CN" altLang="en-US" dirty="0"/>
          </a:p>
        </p:txBody>
      </p:sp>
      <p:sp>
        <p:nvSpPr>
          <p:cNvPr id="3" name="矩形 2"/>
          <p:cNvSpPr/>
          <p:nvPr/>
        </p:nvSpPr>
        <p:spPr>
          <a:xfrm>
            <a:off x="6216504" y="1718817"/>
            <a:ext cx="5975497" cy="646331"/>
          </a:xfrm>
          <a:prstGeom prst="rect">
            <a:avLst/>
          </a:prstGeom>
        </p:spPr>
        <p:txBody>
          <a:bodyPr wrap="square">
            <a:spAutoFit/>
          </a:bodyPr>
          <a:lstStyle/>
          <a:p>
            <a:pPr algn="just"/>
            <a:r>
              <a:rPr lang="en-US" altLang="zh-CN" dirty="0" smtClean="0">
                <a:solidFill>
                  <a:srgbClr val="000099"/>
                </a:solidFill>
                <a:latin typeface="等线" panose="02010600030101010101" pitchFamily="2" charset="-122"/>
                <a:cs typeface="Times New Roman" panose="02020603050405020304" pitchFamily="18" charset="0"/>
              </a:rPr>
              <a:t>The </a:t>
            </a:r>
            <a:r>
              <a:rPr lang="en-US" altLang="zh-CN" dirty="0">
                <a:solidFill>
                  <a:srgbClr val="000099"/>
                </a:solidFill>
                <a:latin typeface="等线" panose="02010600030101010101" pitchFamily="2" charset="-122"/>
                <a:cs typeface="Times New Roman" panose="02020603050405020304" pitchFamily="18" charset="0"/>
              </a:rPr>
              <a:t>total amount of salt solution that has to be added to the 25 g of protein solution is </a:t>
            </a:r>
            <a:r>
              <a:rPr lang="en-US" altLang="zh-CN" dirty="0" smtClean="0">
                <a:solidFill>
                  <a:srgbClr val="000099"/>
                </a:solidFill>
                <a:latin typeface="等线" panose="02010600030101010101" pitchFamily="2" charset="-122"/>
                <a:cs typeface="Times New Roman" panose="02020603050405020304" pitchFamily="18" charset="0"/>
              </a:rPr>
              <a:t>41.67 </a:t>
            </a:r>
            <a:r>
              <a:rPr lang="en-US" altLang="zh-CN" dirty="0">
                <a:solidFill>
                  <a:srgbClr val="000099"/>
                </a:solidFill>
                <a:latin typeface="等线" panose="02010600030101010101" pitchFamily="2" charset="-122"/>
                <a:cs typeface="Times New Roman" panose="02020603050405020304" pitchFamily="18" charset="0"/>
              </a:rPr>
              <a:t>g.</a:t>
            </a:r>
            <a:endParaRPr lang="zh-CN" altLang="en-US" dirty="0"/>
          </a:p>
        </p:txBody>
      </p:sp>
      <p:sp>
        <p:nvSpPr>
          <p:cNvPr id="11" name="矩形 10"/>
          <p:cNvSpPr/>
          <p:nvPr/>
        </p:nvSpPr>
        <p:spPr>
          <a:xfrm>
            <a:off x="5961321" y="2439726"/>
            <a:ext cx="6096000" cy="369332"/>
          </a:xfrm>
          <a:prstGeom prst="rect">
            <a:avLst/>
          </a:prstGeom>
        </p:spPr>
        <p:txBody>
          <a:bodyPr>
            <a:spAutoFit/>
          </a:bodyPr>
          <a:lstStyle/>
          <a:p>
            <a:pPr lvl="0" algn="just">
              <a:spcAft>
                <a:spcPts val="0"/>
              </a:spcAft>
            </a:pPr>
            <a:r>
              <a:rPr lang="en-US" altLang="zh-CN" kern="100" dirty="0" smtClean="0">
                <a:latin typeface="Arial" panose="020B0604020202020204" pitchFamily="34" charset="0"/>
                <a:cs typeface="Times New Roman" panose="02020603050405020304" pitchFamily="18" charset="0"/>
              </a:rPr>
              <a:t>3. What </a:t>
            </a:r>
            <a:r>
              <a:rPr lang="en-US" altLang="zh-CN" kern="100" dirty="0">
                <a:latin typeface="Arial" panose="020B0604020202020204" pitchFamily="34" charset="0"/>
                <a:cs typeface="Times New Roman" panose="02020603050405020304" pitchFamily="18" charset="0"/>
              </a:rPr>
              <a:t>would the solubility of the protein be at this point?</a:t>
            </a:r>
          </a:p>
        </p:txBody>
      </p:sp>
      <p:sp>
        <p:nvSpPr>
          <p:cNvPr id="13" name="矩形 12"/>
          <p:cNvSpPr/>
          <p:nvPr/>
        </p:nvSpPr>
        <p:spPr>
          <a:xfrm>
            <a:off x="6096001" y="3012055"/>
            <a:ext cx="6096000" cy="923330"/>
          </a:xfrm>
          <a:prstGeom prst="rect">
            <a:avLst/>
          </a:prstGeom>
        </p:spPr>
        <p:txBody>
          <a:bodyPr>
            <a:spAutoFit/>
          </a:bodyPr>
          <a:lstStyle/>
          <a:p>
            <a:r>
              <a:rPr lang="en-US" altLang="zh-CN">
                <a:solidFill>
                  <a:srgbClr val="000099"/>
                </a:solidFill>
                <a:latin typeface="等线" panose="02010600030101010101" pitchFamily="2" charset="-122"/>
                <a:cs typeface="Times New Roman" panose="02020603050405020304" pitchFamily="18" charset="0"/>
              </a:rPr>
              <a:t>The solubility of the protein at such a salt concentration can be read from the graph at point E and is approximately 0.0043 [-]</a:t>
            </a:r>
            <a:endParaRPr lang="zh-CN" altLang="en-US"/>
          </a:p>
        </p:txBody>
      </p:sp>
      <p:sp>
        <p:nvSpPr>
          <p:cNvPr id="7" name="矩形 6"/>
          <p:cNvSpPr/>
          <p:nvPr/>
        </p:nvSpPr>
        <p:spPr>
          <a:xfrm>
            <a:off x="5961321" y="3935385"/>
            <a:ext cx="4326826" cy="369332"/>
          </a:xfrm>
          <a:prstGeom prst="rect">
            <a:avLst/>
          </a:prstGeom>
        </p:spPr>
        <p:txBody>
          <a:bodyPr wrap="none">
            <a:spAutoFit/>
          </a:bodyPr>
          <a:lstStyle/>
          <a:p>
            <a:pPr lvl="0" algn="just">
              <a:spcAft>
                <a:spcPts val="0"/>
              </a:spcAft>
            </a:pPr>
            <a:r>
              <a:rPr lang="en-US" altLang="zh-CN" dirty="0" smtClean="0">
                <a:latin typeface="Arial" panose="020B0604020202020204" pitchFamily="34" charset="0"/>
              </a:rPr>
              <a:t>4. What </a:t>
            </a:r>
            <a:r>
              <a:rPr lang="en-US" altLang="zh-CN" dirty="0">
                <a:latin typeface="Arial" panose="020B0604020202020204" pitchFamily="34" charset="0"/>
              </a:rPr>
              <a:t>would the precipitation yield be?</a:t>
            </a:r>
            <a:endParaRPr lang="zh-CN" altLang="en-US" dirty="0"/>
          </a:p>
        </p:txBody>
      </p:sp>
      <p:sp>
        <p:nvSpPr>
          <p:cNvPr id="14" name="矩形 13"/>
          <p:cNvSpPr/>
          <p:nvPr/>
        </p:nvSpPr>
        <p:spPr>
          <a:xfrm>
            <a:off x="6096001" y="4325454"/>
            <a:ext cx="6096000" cy="2308324"/>
          </a:xfrm>
          <a:prstGeom prst="rect">
            <a:avLst/>
          </a:prstGeom>
        </p:spPr>
        <p:txBody>
          <a:bodyPr>
            <a:spAutoFit/>
          </a:bodyPr>
          <a:lstStyle/>
          <a:p>
            <a:pPr>
              <a:spcAft>
                <a:spcPts val="0"/>
              </a:spcAft>
            </a:pPr>
            <a:r>
              <a:rPr lang="en-US" altLang="zh-CN" dirty="0">
                <a:solidFill>
                  <a:srgbClr val="000099"/>
                </a:solidFill>
                <a:latin typeface="Calibri" panose="020F0502020204030204" pitchFamily="34" charset="0"/>
              </a:rPr>
              <a:t>The protein precipitation can be calculated as follows: the mixture at point D weighs a total of </a:t>
            </a:r>
            <a:r>
              <a:rPr lang="en-US" altLang="zh-CN" dirty="0" smtClean="0">
                <a:solidFill>
                  <a:srgbClr val="000099"/>
                </a:solidFill>
                <a:latin typeface="Calibri" panose="020F0502020204030204" pitchFamily="34" charset="0"/>
              </a:rPr>
              <a:t>25+42.1=66.67 </a:t>
            </a:r>
            <a:r>
              <a:rPr lang="en-US" altLang="zh-CN" dirty="0">
                <a:solidFill>
                  <a:srgbClr val="000099"/>
                </a:solidFill>
                <a:latin typeface="Calibri" panose="020F0502020204030204" pitchFamily="34" charset="0"/>
              </a:rPr>
              <a:t>g. </a:t>
            </a:r>
            <a:endParaRPr lang="en-US" altLang="zh-CN" sz="2800" dirty="0" smtClean="0">
              <a:solidFill>
                <a:srgbClr val="000000"/>
              </a:solidFill>
              <a:latin typeface="Calibri" panose="020F0502020204030204" pitchFamily="34" charset="0"/>
            </a:endParaRPr>
          </a:p>
          <a:p>
            <a:pPr>
              <a:spcAft>
                <a:spcPts val="0"/>
              </a:spcAft>
            </a:pPr>
            <a:r>
              <a:rPr lang="en-US" altLang="zh-CN" dirty="0" smtClean="0">
                <a:solidFill>
                  <a:srgbClr val="000099"/>
                </a:solidFill>
                <a:latin typeface="Calibri" panose="020F0502020204030204" pitchFamily="34" charset="0"/>
              </a:rPr>
              <a:t>Its </a:t>
            </a:r>
            <a:r>
              <a:rPr lang="en-US" altLang="zh-CN" dirty="0">
                <a:solidFill>
                  <a:srgbClr val="000099"/>
                </a:solidFill>
                <a:latin typeface="Calibri" panose="020F0502020204030204" pitchFamily="34" charset="0"/>
              </a:rPr>
              <a:t>composition can be read from point D and allows the calculation of the amounts of protein (0.75 g), salt (</a:t>
            </a:r>
            <a:r>
              <a:rPr lang="en-US" altLang="zh-CN" dirty="0" smtClean="0">
                <a:solidFill>
                  <a:srgbClr val="000099"/>
                </a:solidFill>
                <a:latin typeface="Calibri" panose="020F0502020204030204" pitchFamily="34" charset="0"/>
              </a:rPr>
              <a:t>16.68 </a:t>
            </a:r>
            <a:r>
              <a:rPr lang="en-US" altLang="zh-CN" dirty="0">
                <a:solidFill>
                  <a:srgbClr val="000099"/>
                </a:solidFill>
                <a:latin typeface="Calibri" panose="020F0502020204030204" pitchFamily="34" charset="0"/>
              </a:rPr>
              <a:t>g) and water (</a:t>
            </a:r>
            <a:r>
              <a:rPr lang="en-US" altLang="zh-CN" dirty="0" smtClean="0">
                <a:solidFill>
                  <a:srgbClr val="000099"/>
                </a:solidFill>
                <a:latin typeface="Calibri" panose="020F0502020204030204" pitchFamily="34" charset="0"/>
              </a:rPr>
              <a:t>49.24). </a:t>
            </a:r>
            <a:endParaRPr lang="en-US" altLang="zh-CN" sz="2800" dirty="0" smtClean="0">
              <a:solidFill>
                <a:srgbClr val="000000"/>
              </a:solidFill>
              <a:latin typeface="Calibri" panose="020F0502020204030204" pitchFamily="34" charset="0"/>
            </a:endParaRPr>
          </a:p>
          <a:p>
            <a:pPr>
              <a:spcAft>
                <a:spcPts val="0"/>
              </a:spcAft>
            </a:pPr>
            <a:r>
              <a:rPr lang="en-US" altLang="zh-CN" dirty="0" smtClean="0">
                <a:solidFill>
                  <a:srgbClr val="000099"/>
                </a:solidFill>
                <a:latin typeface="Calibri" panose="020F0502020204030204" pitchFamily="34" charset="0"/>
              </a:rPr>
              <a:t>However</a:t>
            </a:r>
            <a:r>
              <a:rPr lang="en-US" altLang="zh-CN" dirty="0">
                <a:solidFill>
                  <a:srgbClr val="000099"/>
                </a:solidFill>
                <a:latin typeface="Calibri" panose="020F0502020204030204" pitchFamily="34" charset="0"/>
              </a:rPr>
              <a:t>, only 67.1x0.0043 = 0.29 g of that protein is soluble. That means the rest (0.46 g) has been precipitated. </a:t>
            </a:r>
            <a:endParaRPr lang="zh-CN" altLang="zh-CN" sz="2800" dirty="0">
              <a:solidFill>
                <a:srgbClr val="000000"/>
              </a:solidFill>
              <a:latin typeface="Calibri" panose="020F0502020204030204" pitchFamily="34" charset="0"/>
            </a:endParaRPr>
          </a:p>
          <a:p>
            <a:r>
              <a:rPr lang="en-US" altLang="zh-CN" dirty="0">
                <a:solidFill>
                  <a:srgbClr val="000099"/>
                </a:solidFill>
                <a:latin typeface="等线" panose="02010600030101010101" pitchFamily="2" charset="-122"/>
                <a:cs typeface="Times New Roman" panose="02020603050405020304" pitchFamily="18" charset="0"/>
              </a:rPr>
              <a:t>The precipitation yield is then 0.46/0.75 = 61%</a:t>
            </a:r>
            <a:endParaRPr lang="zh-CN" altLang="en-US" dirty="0"/>
          </a:p>
        </p:txBody>
      </p:sp>
    </p:spTree>
    <p:extLst>
      <p:ext uri="{BB962C8B-B14F-4D97-AF65-F5344CB8AC3E}">
        <p14:creationId xmlns:p14="http://schemas.microsoft.com/office/powerpoint/2010/main" val="3924198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09550" y="192524"/>
            <a:ext cx="5583580" cy="369332"/>
          </a:xfrm>
          <a:prstGeom prst="rect">
            <a:avLst/>
          </a:prstGeom>
        </p:spPr>
        <p:txBody>
          <a:bodyPr wrap="none">
            <a:spAutoFit/>
          </a:bodyPr>
          <a:lstStyle/>
          <a:p>
            <a:r>
              <a:rPr lang="en-US" altLang="zh-CN" b="1" dirty="0">
                <a:latin typeface="等线" panose="02010600030101010101" pitchFamily="2" charset="-122"/>
                <a:cs typeface="Times New Roman" panose="02020603050405020304" pitchFamily="18" charset="0"/>
              </a:rPr>
              <a:t>Exercise 3.1 – Salting-out with ammonium </a:t>
            </a:r>
            <a:r>
              <a:rPr lang="en-US" altLang="zh-CN" b="1" dirty="0" err="1">
                <a:latin typeface="等线" panose="02010600030101010101" pitchFamily="2" charset="-122"/>
                <a:cs typeface="Times New Roman" panose="02020603050405020304" pitchFamily="18" charset="0"/>
              </a:rPr>
              <a:t>sulphate</a:t>
            </a:r>
            <a:endParaRPr lang="zh-CN" altLang="en-US" dirty="0"/>
          </a:p>
        </p:txBody>
      </p:sp>
      <p:sp>
        <p:nvSpPr>
          <p:cNvPr id="3" name="矩形 2"/>
          <p:cNvSpPr/>
          <p:nvPr/>
        </p:nvSpPr>
        <p:spPr>
          <a:xfrm>
            <a:off x="430529" y="835998"/>
            <a:ext cx="11357279" cy="923330"/>
          </a:xfrm>
          <a:prstGeom prst="rect">
            <a:avLst/>
          </a:prstGeom>
        </p:spPr>
        <p:txBody>
          <a:bodyPr wrap="square">
            <a:spAutoFit/>
          </a:bodyPr>
          <a:lstStyle/>
          <a:p>
            <a:pPr algn="just">
              <a:spcAft>
                <a:spcPts val="0"/>
              </a:spcAft>
            </a:pPr>
            <a:r>
              <a:rPr lang="en-US" altLang="zh-CN" kern="100" dirty="0">
                <a:latin typeface="Arial" panose="020B0604020202020204" pitchFamily="34" charset="0"/>
                <a:cs typeface="Times New Roman" panose="02020603050405020304" pitchFamily="18" charset="0"/>
              </a:rPr>
              <a:t>A 660.7 g/</a:t>
            </a:r>
            <a:r>
              <a:rPr lang="en-US" altLang="zh-CN" kern="100" dirty="0" err="1">
                <a:latin typeface="Arial" panose="020B0604020202020204" pitchFamily="34" charset="0"/>
                <a:cs typeface="Times New Roman" panose="02020603050405020304" pitchFamily="18" charset="0"/>
              </a:rPr>
              <a:t>kg</a:t>
            </a:r>
            <a:r>
              <a:rPr lang="en-US" altLang="zh-CN" kern="100" baseline="-25000" dirty="0" err="1">
                <a:latin typeface="Arial" panose="020B0604020202020204" pitchFamily="34" charset="0"/>
                <a:cs typeface="Times New Roman" panose="02020603050405020304" pitchFamily="18" charset="0"/>
              </a:rPr>
              <a:t>water</a:t>
            </a:r>
            <a:r>
              <a:rPr lang="en-US" altLang="zh-CN" kern="100" dirty="0">
                <a:latin typeface="Arial" panose="020B0604020202020204" pitchFamily="34" charset="0"/>
                <a:cs typeface="Times New Roman" panose="02020603050405020304" pitchFamily="18" charset="0"/>
              </a:rPr>
              <a:t> solution of ammonium </a:t>
            </a:r>
            <a:r>
              <a:rPr lang="en-US" altLang="zh-CN" kern="100" dirty="0" err="1">
                <a:latin typeface="Arial" panose="020B0604020202020204" pitchFamily="34" charset="0"/>
                <a:cs typeface="Times New Roman" panose="02020603050405020304" pitchFamily="18" charset="0"/>
              </a:rPr>
              <a:t>sulphate</a:t>
            </a:r>
            <a:r>
              <a:rPr lang="en-US" altLang="zh-CN" kern="100" dirty="0">
                <a:latin typeface="Arial" panose="020B0604020202020204" pitchFamily="34" charset="0"/>
                <a:cs typeface="Times New Roman" panose="02020603050405020304" pitchFamily="18" charset="0"/>
              </a:rPr>
              <a:t> is added dropwise to 100 g of a 15.0 mg/</a:t>
            </a:r>
            <a:r>
              <a:rPr lang="en-US" altLang="zh-CN" kern="100" dirty="0" err="1">
                <a:latin typeface="Arial" panose="020B0604020202020204" pitchFamily="34" charset="0"/>
                <a:cs typeface="Times New Roman" panose="02020603050405020304" pitchFamily="18" charset="0"/>
              </a:rPr>
              <a:t>g</a:t>
            </a:r>
            <a:r>
              <a:rPr lang="en-US" altLang="zh-CN" kern="100" baseline="-25000" dirty="0" err="1">
                <a:latin typeface="Arial" panose="020B0604020202020204" pitchFamily="34" charset="0"/>
                <a:cs typeface="Times New Roman" panose="02020603050405020304" pitchFamily="18" charset="0"/>
              </a:rPr>
              <a:t>water</a:t>
            </a:r>
            <a:r>
              <a:rPr lang="en-US" altLang="zh-CN" kern="100" dirty="0">
                <a:latin typeface="Arial" panose="020B0604020202020204" pitchFamily="34" charset="0"/>
                <a:cs typeface="Times New Roman" panose="02020603050405020304" pitchFamily="18" charset="0"/>
              </a:rPr>
              <a:t> protein solution. After 83.1 g of the electrolyte solution have been added, the mixture becomes turbid, indicating that the protein solubility limit has been reached and precipitation has started</a:t>
            </a:r>
            <a:r>
              <a:rPr lang="en-US" altLang="zh-CN" kern="100" dirty="0" smtClean="0">
                <a:latin typeface="Arial" panose="020B0604020202020204" pitchFamily="34" charset="0"/>
                <a:cs typeface="Times New Roman" panose="02020603050405020304" pitchFamily="18" charset="0"/>
              </a:rPr>
              <a:t>.</a:t>
            </a:r>
            <a:endParaRPr lang="zh-CN" altLang="zh-CN" sz="1600" kern="100" dirty="0">
              <a:latin typeface="等线" panose="02010600030101010101" pitchFamily="2" charset="-122"/>
              <a:cs typeface="Times New Roman" panose="02020603050405020304" pitchFamily="18" charset="0"/>
            </a:endParaRPr>
          </a:p>
        </p:txBody>
      </p:sp>
      <p:sp>
        <p:nvSpPr>
          <p:cNvPr id="4" name="矩形 3"/>
          <p:cNvSpPr/>
          <p:nvPr/>
        </p:nvSpPr>
        <p:spPr>
          <a:xfrm>
            <a:off x="430528" y="1759327"/>
            <a:ext cx="5002709" cy="369332"/>
          </a:xfrm>
          <a:prstGeom prst="rect">
            <a:avLst/>
          </a:prstGeom>
        </p:spPr>
        <p:txBody>
          <a:bodyPr wrap="square">
            <a:spAutoFit/>
          </a:bodyPr>
          <a:lstStyle/>
          <a:p>
            <a:pPr marL="342900" indent="-342900">
              <a:buAutoNum type="arabicPeriod"/>
            </a:pPr>
            <a:r>
              <a:rPr lang="en-US" altLang="zh-CN" dirty="0" smtClean="0">
                <a:latin typeface="Arial" panose="020B0604020202020204" pitchFamily="34" charset="0"/>
              </a:rPr>
              <a:t>What </a:t>
            </a:r>
            <a:r>
              <a:rPr lang="en-US" altLang="zh-CN" dirty="0">
                <a:latin typeface="Arial" panose="020B0604020202020204" pitchFamily="34" charset="0"/>
              </a:rPr>
              <a:t>is the salt concentration at this </a:t>
            </a:r>
            <a:r>
              <a:rPr lang="en-US" altLang="zh-CN" dirty="0" smtClean="0">
                <a:latin typeface="Arial" panose="020B0604020202020204" pitchFamily="34" charset="0"/>
              </a:rPr>
              <a:t>point?</a:t>
            </a:r>
          </a:p>
        </p:txBody>
      </p:sp>
      <mc:AlternateContent xmlns:mc="http://schemas.openxmlformats.org/markup-compatibility/2006" xmlns:a14="http://schemas.microsoft.com/office/drawing/2010/main">
        <mc:Choice Requires="a14">
          <p:sp>
            <p:nvSpPr>
              <p:cNvPr id="5" name="矩形 4"/>
              <p:cNvSpPr/>
              <p:nvPr/>
            </p:nvSpPr>
            <p:spPr>
              <a:xfrm>
                <a:off x="0" y="2247828"/>
                <a:ext cx="6198781" cy="4558107"/>
              </a:xfrm>
              <a:prstGeom prst="rect">
                <a:avLst/>
              </a:prstGeom>
            </p:spPr>
            <p:txBody>
              <a:bodyPr wrap="square">
                <a:spAutoFit/>
              </a:bodyPr>
              <a:lstStyle/>
              <a:p>
                <a:pPr marL="228600" algn="just">
                  <a:spcAft>
                    <a:spcPts val="0"/>
                  </a:spcAft>
                </a:pPr>
                <a:r>
                  <a:rPr lang="en-US" altLang="zh-CN" kern="100" dirty="0">
                    <a:latin typeface="Times New Roman" panose="02020603050405020304" pitchFamily="18" charset="0"/>
                    <a:cs typeface="Times New Roman" panose="02020603050405020304" pitchFamily="18" charset="0"/>
                  </a:rPr>
                  <a:t>The 100 g of 15.0 mg / g </a:t>
                </a:r>
                <a:r>
                  <a:rPr lang="en-US" altLang="zh-CN" kern="100" baseline="-25000" dirty="0">
                    <a:latin typeface="Times New Roman" panose="02020603050405020304" pitchFamily="18" charset="0"/>
                    <a:cs typeface="Times New Roman" panose="02020603050405020304" pitchFamily="18" charset="0"/>
                  </a:rPr>
                  <a:t>water</a:t>
                </a:r>
                <a:r>
                  <a:rPr lang="en-US" altLang="zh-CN" kern="100" dirty="0">
                    <a:latin typeface="Times New Roman" panose="02020603050405020304" pitchFamily="18" charset="0"/>
                    <a:cs typeface="Times New Roman" panose="02020603050405020304" pitchFamily="18" charset="0"/>
                  </a:rPr>
                  <a:t> protein solution contains:</a:t>
                </a:r>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14:m>
                  <m:oMathPara xmlns:m="http://schemas.openxmlformats.org/officeDocument/2006/math">
                    <m:oMathParaPr>
                      <m:jc m:val="centerGroup"/>
                    </m:oMathParaPr>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kern="100">
                              <a:latin typeface="Cambria Math" panose="02040503050406030204" pitchFamily="18" charset="0"/>
                              <a:cs typeface="Times New Roman" panose="02020603050405020304" pitchFamily="18" charset="0"/>
                            </a:rPr>
                            <m:t>m</m:t>
                          </m:r>
                        </m:e>
                        <m:sub>
                          <m:r>
                            <m:rPr>
                              <m:sty m:val="p"/>
                            </m:rPr>
                            <a:rPr lang="en-US" altLang="zh-CN" kern="100">
                              <a:latin typeface="Cambria Math" panose="02040503050406030204" pitchFamily="18" charset="0"/>
                              <a:cs typeface="Times New Roman" panose="02020603050405020304" pitchFamily="18" charset="0"/>
                            </a:rPr>
                            <m:t>p</m:t>
                          </m:r>
                          <m:r>
                            <a:rPr lang="en-US" altLang="zh-CN" kern="100">
                              <a:latin typeface="Cambria Math" panose="02040503050406030204" pitchFamily="18" charset="0"/>
                              <a:cs typeface="Times New Roman" panose="02020603050405020304" pitchFamily="18" charset="0"/>
                            </a:rPr>
                            <m:t>,</m:t>
                          </m:r>
                          <m:r>
                            <m:rPr>
                              <m:sty m:val="p"/>
                            </m:rPr>
                            <a:rPr lang="en-US" altLang="zh-CN" kern="100">
                              <a:latin typeface="Cambria Math" panose="02040503050406030204" pitchFamily="18" charset="0"/>
                              <a:cs typeface="Times New Roman" panose="02020603050405020304" pitchFamily="18" charset="0"/>
                            </a:rPr>
                            <m:t>l</m:t>
                          </m:r>
                        </m:sub>
                      </m:sSub>
                      <m:r>
                        <a:rPr lang="en-US" altLang="zh-CN" kern="100">
                          <a:latin typeface="Cambria Math" panose="02040503050406030204" pitchFamily="18" charset="0"/>
                          <a:cs typeface="Times New Roman" panose="02020603050405020304" pitchFamily="18" charset="0"/>
                        </a:rPr>
                        <m:t>=100</m:t>
                      </m:r>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15</m:t>
                          </m:r>
                        </m:num>
                        <m:den>
                          <m:d>
                            <m:d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kern="100">
                                  <a:latin typeface="Cambria Math" panose="02040503050406030204" pitchFamily="18" charset="0"/>
                                  <a:cs typeface="Times New Roman" panose="02020603050405020304" pitchFamily="18" charset="0"/>
                                </a:rPr>
                                <m:t>15+1000</m:t>
                              </m:r>
                            </m:e>
                          </m:d>
                        </m:den>
                      </m:f>
                      <m:r>
                        <a:rPr lang="en-US" altLang="zh-CN" i="1" kern="100">
                          <a:latin typeface="Cambria Math" panose="02040503050406030204" pitchFamily="18" charset="0"/>
                          <a:cs typeface="Times New Roman" panose="02020603050405020304" pitchFamily="18" charset="0"/>
                        </a:rPr>
                        <m:t>=1.478 </m:t>
                      </m:r>
                      <m:r>
                        <a:rPr lang="en-US" altLang="zh-CN" i="1" kern="100">
                          <a:latin typeface="Cambria Math" panose="02040503050406030204" pitchFamily="18" charset="0"/>
                          <a:cs typeface="Times New Roman" panose="02020603050405020304" pitchFamily="18" charset="0"/>
                        </a:rPr>
                        <m:t>𝑔</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𝑓𝑜𝑟</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𝑝𝑟𝑜𝑡𝑒𝑖𝑛</m:t>
                      </m:r>
                    </m:oMath>
                  </m:oMathPara>
                </a14:m>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14:m>
                  <m:oMathPara xmlns:m="http://schemas.openxmlformats.org/officeDocument/2006/math">
                    <m:oMathParaPr>
                      <m:jc m:val="centerGroup"/>
                    </m:oMathParaPr>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kern="100">
                              <a:latin typeface="Cambria Math" panose="02040503050406030204" pitchFamily="18" charset="0"/>
                              <a:cs typeface="Times New Roman" panose="02020603050405020304" pitchFamily="18" charset="0"/>
                            </a:rPr>
                            <m:t>m</m:t>
                          </m:r>
                        </m:e>
                        <m:sub>
                          <m:r>
                            <m:rPr>
                              <m:sty m:val="p"/>
                            </m:rPr>
                            <a:rPr lang="en-US" altLang="zh-CN" kern="100">
                              <a:latin typeface="Cambria Math" panose="02040503050406030204" pitchFamily="18" charset="0"/>
                              <a:cs typeface="Times New Roman" panose="02020603050405020304" pitchFamily="18" charset="0"/>
                            </a:rPr>
                            <m:t>water</m:t>
                          </m:r>
                          <m:r>
                            <a:rPr lang="en-US" altLang="zh-CN" kern="100">
                              <a:latin typeface="Cambria Math" panose="02040503050406030204" pitchFamily="18" charset="0"/>
                              <a:cs typeface="Times New Roman" panose="02020603050405020304" pitchFamily="18" charset="0"/>
                            </a:rPr>
                            <m:t>,</m:t>
                          </m:r>
                          <m:r>
                            <m:rPr>
                              <m:sty m:val="p"/>
                            </m:rPr>
                            <a:rPr lang="en-US" altLang="zh-CN" kern="100">
                              <a:latin typeface="Cambria Math" panose="02040503050406030204" pitchFamily="18" charset="0"/>
                              <a:cs typeface="Times New Roman" panose="02020603050405020304" pitchFamily="18" charset="0"/>
                            </a:rPr>
                            <m:t>l</m:t>
                          </m:r>
                        </m:sub>
                      </m:sSub>
                      <m:r>
                        <a:rPr lang="en-US" altLang="zh-CN" kern="100">
                          <a:latin typeface="Cambria Math" panose="02040503050406030204" pitchFamily="18" charset="0"/>
                          <a:cs typeface="Times New Roman" panose="02020603050405020304" pitchFamily="18" charset="0"/>
                        </a:rPr>
                        <m:t>=100</m:t>
                      </m:r>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1000</m:t>
                          </m:r>
                        </m:num>
                        <m:den>
                          <m:d>
                            <m:d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kern="100">
                                  <a:latin typeface="Cambria Math" panose="02040503050406030204" pitchFamily="18" charset="0"/>
                                  <a:cs typeface="Times New Roman" panose="02020603050405020304" pitchFamily="18" charset="0"/>
                                </a:rPr>
                                <m:t>15+1000</m:t>
                              </m:r>
                            </m:e>
                          </m:d>
                        </m:den>
                      </m:f>
                      <m:r>
                        <a:rPr lang="en-US" altLang="zh-CN" i="1" kern="100">
                          <a:latin typeface="Cambria Math" panose="02040503050406030204" pitchFamily="18" charset="0"/>
                          <a:cs typeface="Times New Roman" panose="02020603050405020304" pitchFamily="18" charset="0"/>
                        </a:rPr>
                        <m:t>=98.522 </m:t>
                      </m:r>
                      <m:r>
                        <a:rPr lang="en-US" altLang="zh-CN" i="1" kern="100">
                          <a:latin typeface="Cambria Math" panose="02040503050406030204" pitchFamily="18" charset="0"/>
                          <a:cs typeface="Times New Roman" panose="02020603050405020304" pitchFamily="18" charset="0"/>
                        </a:rPr>
                        <m:t>𝑔</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𝑓𝑜𝑟</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𝑤𝑎𝑡𝑒𝑟</m:t>
                      </m:r>
                    </m:oMath>
                  </m:oMathPara>
                </a14:m>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r>
                  <a:rPr lang="en-US" altLang="zh-CN" kern="100" dirty="0">
                    <a:latin typeface="Times New Roman" panose="02020603050405020304" pitchFamily="18" charset="0"/>
                    <a:cs typeface="Times New Roman" panose="02020603050405020304" pitchFamily="18" charset="0"/>
                  </a:rPr>
                  <a:t>The 83.1 g of ammonium sulfate solution at 660.7 g / </a:t>
                </a:r>
                <a:r>
                  <a:rPr lang="en-US" altLang="zh-CN" kern="100" dirty="0" err="1">
                    <a:latin typeface="Times New Roman" panose="02020603050405020304" pitchFamily="18" charset="0"/>
                    <a:cs typeface="Times New Roman" panose="02020603050405020304" pitchFamily="18" charset="0"/>
                  </a:rPr>
                  <a:t>kg</a:t>
                </a:r>
                <a:r>
                  <a:rPr lang="en-US" altLang="zh-CN" kern="100" baseline="-25000" dirty="0" err="1">
                    <a:latin typeface="Times New Roman" panose="02020603050405020304" pitchFamily="18" charset="0"/>
                    <a:cs typeface="Times New Roman" panose="02020603050405020304" pitchFamily="18" charset="0"/>
                  </a:rPr>
                  <a:t>water</a:t>
                </a:r>
                <a:r>
                  <a:rPr lang="en-US" altLang="zh-CN" kern="100" dirty="0">
                    <a:latin typeface="Times New Roman" panose="02020603050405020304" pitchFamily="18" charset="0"/>
                    <a:cs typeface="Times New Roman" panose="02020603050405020304" pitchFamily="18" charset="0"/>
                  </a:rPr>
                  <a:t> contains:</a:t>
                </a:r>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14:m>
                  <m:oMathPara xmlns:m="http://schemas.openxmlformats.org/officeDocument/2006/math">
                    <m:oMathParaPr>
                      <m:jc m:val="centerGroup"/>
                    </m:oMathParaPr>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kern="100">
                              <a:latin typeface="Cambria Math" panose="02040503050406030204" pitchFamily="18" charset="0"/>
                              <a:cs typeface="Times New Roman" panose="02020603050405020304" pitchFamily="18" charset="0"/>
                            </a:rPr>
                            <m:t>m</m:t>
                          </m:r>
                        </m:e>
                        <m:sub>
                          <m:r>
                            <m:rPr>
                              <m:sty m:val="p"/>
                            </m:rPr>
                            <a:rPr lang="en-US" altLang="zh-CN" kern="100">
                              <a:latin typeface="Cambria Math" panose="02040503050406030204" pitchFamily="18" charset="0"/>
                              <a:cs typeface="Times New Roman" panose="02020603050405020304" pitchFamily="18" charset="0"/>
                            </a:rPr>
                            <m:t>s</m:t>
                          </m:r>
                          <m:r>
                            <a:rPr lang="en-US" altLang="zh-CN" kern="100">
                              <a:latin typeface="Cambria Math" panose="02040503050406030204" pitchFamily="18" charset="0"/>
                              <a:cs typeface="Times New Roman" panose="02020603050405020304" pitchFamily="18" charset="0"/>
                            </a:rPr>
                            <m:t>,</m:t>
                          </m:r>
                          <m:r>
                            <m:rPr>
                              <m:sty m:val="p"/>
                            </m:rPr>
                            <a:rPr lang="en-US" altLang="zh-CN" kern="100">
                              <a:latin typeface="Cambria Math" panose="02040503050406030204" pitchFamily="18" charset="0"/>
                              <a:cs typeface="Times New Roman" panose="02020603050405020304" pitchFamily="18" charset="0"/>
                            </a:rPr>
                            <m:t>l</m:t>
                          </m:r>
                        </m:sub>
                      </m:sSub>
                      <m:r>
                        <a:rPr lang="en-US" altLang="zh-CN" kern="100">
                          <a:latin typeface="Cambria Math" panose="02040503050406030204" pitchFamily="18" charset="0"/>
                          <a:cs typeface="Times New Roman" panose="02020603050405020304" pitchFamily="18" charset="0"/>
                        </a:rPr>
                        <m:t>=83.1</m:t>
                      </m:r>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660.7</m:t>
                          </m:r>
                        </m:num>
                        <m:den>
                          <m:d>
                            <m:d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kern="100">
                                  <a:latin typeface="Cambria Math" panose="02040503050406030204" pitchFamily="18" charset="0"/>
                                  <a:cs typeface="Times New Roman" panose="02020603050405020304" pitchFamily="18" charset="0"/>
                                </a:rPr>
                                <m:t>660.7+1000</m:t>
                              </m:r>
                            </m:e>
                          </m:d>
                        </m:den>
                      </m:f>
                      <m:r>
                        <a:rPr lang="en-US" altLang="zh-CN" i="1" kern="100">
                          <a:latin typeface="Cambria Math" panose="02040503050406030204" pitchFamily="18" charset="0"/>
                          <a:cs typeface="Times New Roman" panose="02020603050405020304" pitchFamily="18" charset="0"/>
                        </a:rPr>
                        <m:t>=33.06 </m:t>
                      </m:r>
                      <m:r>
                        <a:rPr lang="en-US" altLang="zh-CN" i="1" kern="100">
                          <a:latin typeface="Cambria Math" panose="02040503050406030204" pitchFamily="18" charset="0"/>
                          <a:cs typeface="Times New Roman" panose="02020603050405020304" pitchFamily="18" charset="0"/>
                        </a:rPr>
                        <m:t>𝑔</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𝑓𝑜𝑟</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𝑎𝑚𝑚𝑜𝑛𝑖𝑢𝑚</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𝑠𝑢𝑙𝑓𝑎𝑡𝑒</m:t>
                      </m:r>
                    </m:oMath>
                  </m:oMathPara>
                </a14:m>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14:m>
                  <m:oMathPara xmlns:m="http://schemas.openxmlformats.org/officeDocument/2006/math">
                    <m:oMathParaPr>
                      <m:jc m:val="centerGroup"/>
                    </m:oMathParaPr>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kern="100">
                              <a:latin typeface="Cambria Math" panose="02040503050406030204" pitchFamily="18" charset="0"/>
                              <a:cs typeface="Times New Roman" panose="02020603050405020304" pitchFamily="18" charset="0"/>
                            </a:rPr>
                            <m:t>m</m:t>
                          </m:r>
                        </m:e>
                        <m:sub>
                          <m:r>
                            <m:rPr>
                              <m:sty m:val="p"/>
                            </m:rPr>
                            <a:rPr lang="en-US" altLang="zh-CN" kern="100">
                              <a:latin typeface="Cambria Math" panose="02040503050406030204" pitchFamily="18" charset="0"/>
                              <a:cs typeface="Times New Roman" panose="02020603050405020304" pitchFamily="18" charset="0"/>
                            </a:rPr>
                            <m:t>water</m:t>
                          </m:r>
                          <m:r>
                            <a:rPr lang="en-US" altLang="zh-CN" kern="100">
                              <a:latin typeface="Cambria Math" panose="02040503050406030204" pitchFamily="18" charset="0"/>
                              <a:cs typeface="Times New Roman" panose="02020603050405020304" pitchFamily="18" charset="0"/>
                            </a:rPr>
                            <m:t>,</m:t>
                          </m:r>
                          <m:r>
                            <m:rPr>
                              <m:sty m:val="p"/>
                            </m:rPr>
                            <a:rPr lang="en-US" altLang="zh-CN" kern="100">
                              <a:latin typeface="Cambria Math" panose="02040503050406030204" pitchFamily="18" charset="0"/>
                              <a:cs typeface="Times New Roman" panose="02020603050405020304" pitchFamily="18" charset="0"/>
                            </a:rPr>
                            <m:t>l</m:t>
                          </m:r>
                        </m:sub>
                      </m:sSub>
                      <m:r>
                        <a:rPr lang="en-US" altLang="zh-CN" kern="100">
                          <a:latin typeface="Cambria Math" panose="02040503050406030204" pitchFamily="18" charset="0"/>
                          <a:cs typeface="Times New Roman" panose="02020603050405020304" pitchFamily="18" charset="0"/>
                        </a:rPr>
                        <m:t>=83.1</m:t>
                      </m:r>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1000</m:t>
                          </m:r>
                        </m:num>
                        <m:den>
                          <m:d>
                            <m:d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kern="100">
                                  <a:latin typeface="Cambria Math" panose="02040503050406030204" pitchFamily="18" charset="0"/>
                                  <a:cs typeface="Times New Roman" panose="02020603050405020304" pitchFamily="18" charset="0"/>
                                </a:rPr>
                                <m:t>660.7+1000</m:t>
                              </m:r>
                            </m:e>
                          </m:d>
                        </m:den>
                      </m:f>
                      <m:r>
                        <a:rPr lang="en-US" altLang="zh-CN" i="1" kern="100">
                          <a:latin typeface="Cambria Math" panose="02040503050406030204" pitchFamily="18" charset="0"/>
                          <a:cs typeface="Times New Roman" panose="02020603050405020304" pitchFamily="18" charset="0"/>
                        </a:rPr>
                        <m:t>=50.04 </m:t>
                      </m:r>
                      <m:r>
                        <a:rPr lang="en-US" altLang="zh-CN" i="1" kern="100">
                          <a:latin typeface="Cambria Math" panose="02040503050406030204" pitchFamily="18" charset="0"/>
                          <a:cs typeface="Times New Roman" panose="02020603050405020304" pitchFamily="18" charset="0"/>
                        </a:rPr>
                        <m:t>𝑔</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𝑓𝑜𝑟</m:t>
                      </m:r>
                      <m:r>
                        <a:rPr lang="en-US" altLang="zh-CN" i="1" kern="100">
                          <a:latin typeface="Cambria Math" panose="02040503050406030204" pitchFamily="18" charset="0"/>
                          <a:cs typeface="Times New Roman" panose="02020603050405020304" pitchFamily="18" charset="0"/>
                        </a:rPr>
                        <m:t> </m:t>
                      </m:r>
                      <m:r>
                        <a:rPr lang="en-US" altLang="zh-CN" i="1" kern="100">
                          <a:latin typeface="Cambria Math" panose="02040503050406030204" pitchFamily="18" charset="0"/>
                          <a:cs typeface="Times New Roman" panose="02020603050405020304" pitchFamily="18" charset="0"/>
                        </a:rPr>
                        <m:t>𝑤𝑎𝑡𝑒𝑟</m:t>
                      </m:r>
                    </m:oMath>
                  </m:oMathPara>
                </a14:m>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r>
                  <a:rPr lang="en-US" altLang="zh-CN" kern="100" dirty="0">
                    <a:latin typeface="Times New Roman" panose="02020603050405020304" pitchFamily="18" charset="0"/>
                    <a:cs typeface="Times New Roman" panose="02020603050405020304" pitchFamily="18" charset="0"/>
                  </a:rPr>
                  <a:t>The ammonium sulfate concentration at this time is therefore:</a:t>
                </a:r>
                <a:endParaRPr lang="zh-CN" altLang="zh-CN" sz="1600" kern="100" dirty="0">
                  <a:latin typeface="等线" panose="02010600030101010101" pitchFamily="2" charset="-122"/>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a:latin typeface="Cambria Math" panose="02040503050406030204" pitchFamily="18" charset="0"/>
                              <a:cs typeface="Times New Roman" panose="02020603050405020304" pitchFamily="18" charset="0"/>
                            </a:rPr>
                            <m:t>c</m:t>
                          </m:r>
                        </m:e>
                        <m:sub>
                          <m:r>
                            <a:rPr lang="en-US" altLang="zh-CN" i="1">
                              <a:latin typeface="Cambria Math" panose="02040503050406030204" pitchFamily="18" charset="0"/>
                              <a:cs typeface="Times New Roman" panose="02020603050405020304" pitchFamily="18" charset="0"/>
                            </a:rPr>
                            <m:t>𝑠</m:t>
                          </m:r>
                          <m:r>
                            <a:rPr lang="en-US" altLang="zh-CN" i="1">
                              <a:latin typeface="Cambria Math" panose="02040503050406030204" pitchFamily="18" charset="0"/>
                              <a:cs typeface="Times New Roman" panose="02020603050405020304" pitchFamily="18" charset="0"/>
                            </a:rPr>
                            <m:t>,</m:t>
                          </m:r>
                          <m:r>
                            <a:rPr lang="en-US" altLang="zh-CN" i="1">
                              <a:latin typeface="Cambria Math" panose="02040503050406030204" pitchFamily="18" charset="0"/>
                              <a:cs typeface="Times New Roman" panose="02020603050405020304" pitchFamily="18" charset="0"/>
                            </a:rPr>
                            <m:t>𝑤𝑎𝑡𝑒𝑟</m:t>
                          </m:r>
                        </m:sub>
                      </m:sSub>
                      <m:r>
                        <a:rPr lang="en-US" altLang="zh-CN">
                          <a:latin typeface="Cambria Math" panose="02040503050406030204" pitchFamily="18" charset="0"/>
                          <a:cs typeface="Times New Roman" panose="02020603050405020304" pitchFamily="18" charset="0"/>
                        </a:rPr>
                        <m:t>=</m:t>
                      </m:r>
                      <m:f>
                        <m:f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a:latin typeface="Cambria Math" panose="02040503050406030204" pitchFamily="18" charset="0"/>
                              <a:cs typeface="Times New Roman" panose="02020603050405020304" pitchFamily="18" charset="0"/>
                            </a:rPr>
                            <m:t>33.06</m:t>
                          </m:r>
                        </m:num>
                        <m:den>
                          <m:r>
                            <a:rPr lang="en-US" altLang="zh-CN" i="1">
                              <a:latin typeface="Cambria Math" panose="02040503050406030204" pitchFamily="18" charset="0"/>
                              <a:cs typeface="Times New Roman" panose="02020603050405020304" pitchFamily="18" charset="0"/>
                            </a:rPr>
                            <m:t>132.14</m:t>
                          </m:r>
                        </m:den>
                      </m:f>
                      <m:r>
                        <a:rPr lang="en-US" altLang="zh-CN" i="1">
                          <a:latin typeface="Cambria Math" panose="02040503050406030204" pitchFamily="18" charset="0"/>
                          <a:cs typeface="Times New Roman" panose="02020603050405020304" pitchFamily="18" charset="0"/>
                        </a:rPr>
                        <m:t>∗</m:t>
                      </m:r>
                      <m:f>
                        <m:f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a:latin typeface="Cambria Math" panose="02040503050406030204" pitchFamily="18" charset="0"/>
                              <a:cs typeface="Times New Roman" panose="02020603050405020304" pitchFamily="18" charset="0"/>
                            </a:rPr>
                            <m:t>1</m:t>
                          </m:r>
                        </m:num>
                        <m:den>
                          <m:d>
                            <m:d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a:latin typeface="Cambria Math" panose="02040503050406030204" pitchFamily="18" charset="0"/>
                                  <a:cs typeface="Times New Roman" panose="02020603050405020304" pitchFamily="18" charset="0"/>
                                </a:rPr>
                                <m:t>0.09852+0.05004</m:t>
                              </m:r>
                            </m:e>
                          </m:d>
                        </m:den>
                      </m:f>
                      <m:r>
                        <a:rPr lang="en-US" altLang="zh-CN" i="1">
                          <a:latin typeface="Cambria Math" panose="02040503050406030204" pitchFamily="18" charset="0"/>
                          <a:cs typeface="Times New Roman" panose="02020603050405020304" pitchFamily="18" charset="0"/>
                        </a:rPr>
                        <m:t>=1.682 </m:t>
                      </m:r>
                      <m:sSub>
                        <m:sSub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cs typeface="Times New Roman" panose="02020603050405020304" pitchFamily="18" charset="0"/>
                            </a:rPr>
                            <m:t>𝑚𝑜𝑙</m:t>
                          </m:r>
                          <m:r>
                            <a:rPr lang="en-US" altLang="zh-CN" i="1">
                              <a:latin typeface="Cambria Math" panose="02040503050406030204" pitchFamily="18" charset="0"/>
                              <a:cs typeface="Times New Roman" panose="02020603050405020304" pitchFamily="18" charset="0"/>
                            </a:rPr>
                            <m:t>/</m:t>
                          </m:r>
                          <m:r>
                            <a:rPr lang="en-US" altLang="zh-CN" i="1">
                              <a:latin typeface="Cambria Math" panose="02040503050406030204" pitchFamily="18" charset="0"/>
                              <a:cs typeface="Times New Roman" panose="02020603050405020304" pitchFamily="18" charset="0"/>
                            </a:rPr>
                            <m:t>𝑘𝑔</m:t>
                          </m:r>
                        </m:e>
                        <m:sub>
                          <m:r>
                            <a:rPr lang="en-US" altLang="zh-CN" i="1">
                              <a:latin typeface="Cambria Math" panose="02040503050406030204" pitchFamily="18" charset="0"/>
                              <a:cs typeface="Times New Roman" panose="02020603050405020304" pitchFamily="18" charset="0"/>
                            </a:rPr>
                            <m:t>𝑤𝑎𝑡𝑒𝑟</m:t>
                          </m:r>
                        </m:sub>
                      </m:sSub>
                    </m:oMath>
                  </m:oMathPara>
                </a14:m>
                <a:endParaRPr lang="zh-CN" altLang="en-US" dirty="0"/>
              </a:p>
            </p:txBody>
          </p:sp>
        </mc:Choice>
        <mc:Fallback xmlns="">
          <p:sp>
            <p:nvSpPr>
              <p:cNvPr id="5" name="矩形 4"/>
              <p:cNvSpPr>
                <a:spLocks noRot="1" noChangeAspect="1" noMove="1" noResize="1" noEditPoints="1" noAdjustHandles="1" noChangeArrowheads="1" noChangeShapeType="1" noTextEdit="1"/>
              </p:cNvSpPr>
              <p:nvPr/>
            </p:nvSpPr>
            <p:spPr>
              <a:xfrm>
                <a:off x="0" y="2247828"/>
                <a:ext cx="6198781" cy="4558107"/>
              </a:xfrm>
              <a:prstGeom prst="rect">
                <a:avLst/>
              </a:prstGeom>
              <a:blipFill>
                <a:blip r:embed="rId2"/>
                <a:stretch>
                  <a:fillRect t="-937" b="-268"/>
                </a:stretch>
              </a:blipFill>
            </p:spPr>
            <p:txBody>
              <a:bodyPr/>
              <a:lstStyle/>
              <a:p>
                <a:r>
                  <a:rPr lang="zh-CN" altLang="en-US">
                    <a:noFill/>
                  </a:rPr>
                  <a:t> </a:t>
                </a:r>
              </a:p>
            </p:txBody>
          </p:sp>
        </mc:Fallback>
      </mc:AlternateContent>
      <p:sp>
        <p:nvSpPr>
          <p:cNvPr id="6" name="矩形 5"/>
          <p:cNvSpPr/>
          <p:nvPr/>
        </p:nvSpPr>
        <p:spPr>
          <a:xfrm>
            <a:off x="6109168" y="1755085"/>
            <a:ext cx="5863946" cy="377817"/>
          </a:xfrm>
          <a:prstGeom prst="rect">
            <a:avLst/>
          </a:prstGeom>
        </p:spPr>
        <p:txBody>
          <a:bodyPr wrap="square">
            <a:spAutoFit/>
          </a:bodyPr>
          <a:lstStyle/>
          <a:p>
            <a:r>
              <a:rPr lang="en-US" altLang="zh-CN" dirty="0" smtClean="0">
                <a:latin typeface="Arial" panose="020B0604020202020204" pitchFamily="34" charset="0"/>
              </a:rPr>
              <a:t>2. What </a:t>
            </a:r>
            <a:r>
              <a:rPr lang="en-US" altLang="zh-CN" dirty="0">
                <a:latin typeface="Arial" panose="020B0604020202020204" pitchFamily="34" charset="0"/>
              </a:rPr>
              <a:t>is the protein solubility under these </a:t>
            </a:r>
            <a:r>
              <a:rPr lang="en-US" altLang="zh-CN" dirty="0" smtClean="0">
                <a:latin typeface="Arial" panose="020B0604020202020204" pitchFamily="34" charset="0"/>
              </a:rPr>
              <a:t>conditions?</a:t>
            </a:r>
          </a:p>
        </p:txBody>
      </p:sp>
      <mc:AlternateContent xmlns:mc="http://schemas.openxmlformats.org/markup-compatibility/2006" xmlns:a14="http://schemas.microsoft.com/office/drawing/2010/main">
        <mc:Choice Requires="a14">
          <p:sp>
            <p:nvSpPr>
              <p:cNvPr id="7" name="矩形 6"/>
              <p:cNvSpPr/>
              <p:nvPr/>
            </p:nvSpPr>
            <p:spPr>
              <a:xfrm>
                <a:off x="5893130" y="2621402"/>
                <a:ext cx="6096000" cy="1144416"/>
              </a:xfrm>
              <a:prstGeom prst="rect">
                <a:avLst/>
              </a:prstGeom>
            </p:spPr>
            <p:txBody>
              <a:bodyPr>
                <a:spAutoFit/>
              </a:bodyPr>
              <a:lstStyle/>
              <a:p>
                <a:pPr marL="228600" algn="just">
                  <a:spcAft>
                    <a:spcPts val="0"/>
                  </a:spcAft>
                </a:pPr>
                <a:r>
                  <a:rPr lang="en-US" altLang="zh-CN" sz="1600" kern="100" dirty="0">
                    <a:latin typeface="Times New Roman" panose="02020603050405020304" pitchFamily="18" charset="0"/>
                    <a:cs typeface="Times New Roman" panose="02020603050405020304" pitchFamily="18" charset="0"/>
                  </a:rPr>
                  <a:t>The protein concentration in this mixture corresponds to its solubility. It is:</a:t>
                </a:r>
                <a:endParaRPr lang="zh-CN" altLang="zh-CN" sz="1600" kern="100" dirty="0">
                  <a:latin typeface="等线" panose="02010600030101010101" pitchFamily="2" charset="-122"/>
                  <a:cs typeface="Times New Roman" panose="02020603050405020304" pitchFamily="18" charset="0"/>
                </a:endParaRPr>
              </a:p>
              <a:p>
                <a:pPr marL="228600" algn="just">
                  <a:spcAft>
                    <a:spcPts val="0"/>
                  </a:spcAft>
                </a:pPr>
                <a14:m>
                  <m:oMathPara xmlns:m="http://schemas.openxmlformats.org/officeDocument/2006/math">
                    <m:oMathParaPr>
                      <m:jc m:val="centerGroup"/>
                    </m:oMathParaPr>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m:rPr>
                              <m:sty m:val="p"/>
                            </m:rPr>
                            <a:rPr lang="en-US" altLang="zh-CN" kern="100">
                              <a:latin typeface="Cambria Math" panose="02040503050406030204" pitchFamily="18" charset="0"/>
                              <a:cs typeface="Times New Roman" panose="02020603050405020304" pitchFamily="18" charset="0"/>
                            </a:rPr>
                            <m:t>c</m:t>
                          </m:r>
                        </m:e>
                        <m:sub>
                          <m:r>
                            <a:rPr lang="en-US" altLang="zh-CN" i="1" kern="100">
                              <a:latin typeface="Cambria Math" panose="02040503050406030204" pitchFamily="18" charset="0"/>
                              <a:cs typeface="Times New Roman" panose="02020603050405020304" pitchFamily="18" charset="0"/>
                            </a:rPr>
                            <m:t>𝑝𝑟𝑜𝑡𝑒𝑖𝑛</m:t>
                          </m:r>
                          <m:r>
                            <a:rPr lang="en-US" altLang="zh-CN" i="1" kern="100">
                              <a:latin typeface="Cambria Math" panose="02040503050406030204" pitchFamily="18" charset="0"/>
                              <a:cs typeface="Times New Roman" panose="02020603050405020304" pitchFamily="18" charset="0"/>
                            </a:rPr>
                            <m:t>,</m:t>
                          </m:r>
                          <m:r>
                            <a:rPr lang="en-US" altLang="zh-CN" i="1" kern="100">
                              <a:latin typeface="Cambria Math" panose="02040503050406030204" pitchFamily="18" charset="0"/>
                              <a:cs typeface="Times New Roman" panose="02020603050405020304" pitchFamily="18" charset="0"/>
                            </a:rPr>
                            <m:t>𝑤𝑎𝑡𝑒𝑟</m:t>
                          </m:r>
                        </m:sub>
                      </m:sSub>
                      <m:r>
                        <a:rPr lang="en-US" altLang="zh-CN"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1.478</m:t>
                          </m:r>
                        </m:num>
                        <m:den>
                          <m:d>
                            <m:d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dPr>
                            <m:e>
                              <m:r>
                                <a:rPr lang="en-US" altLang="zh-CN" i="1" kern="100">
                                  <a:latin typeface="Cambria Math" panose="02040503050406030204" pitchFamily="18" charset="0"/>
                                  <a:cs typeface="Times New Roman" panose="02020603050405020304" pitchFamily="18" charset="0"/>
                                </a:rPr>
                                <m:t>0.09852+0.05004</m:t>
                              </m:r>
                            </m:e>
                          </m:d>
                        </m:den>
                      </m:f>
                      <m:r>
                        <a:rPr lang="en-US" altLang="zh-CN" i="1" kern="100">
                          <a:latin typeface="Cambria Math" panose="02040503050406030204" pitchFamily="18" charset="0"/>
                          <a:cs typeface="Times New Roman" panose="02020603050405020304" pitchFamily="18" charset="0"/>
                        </a:rPr>
                        <m:t>=9.95 </m:t>
                      </m:r>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kern="100">
                              <a:latin typeface="Cambria Math" panose="02040503050406030204" pitchFamily="18" charset="0"/>
                              <a:cs typeface="Times New Roman" panose="02020603050405020304" pitchFamily="18" charset="0"/>
                            </a:rPr>
                            <m:t>𝑔</m:t>
                          </m:r>
                          <m:r>
                            <a:rPr lang="en-US" altLang="zh-CN" i="1" kern="100">
                              <a:latin typeface="Cambria Math" panose="02040503050406030204" pitchFamily="18" charset="0"/>
                              <a:cs typeface="Times New Roman" panose="02020603050405020304" pitchFamily="18" charset="0"/>
                            </a:rPr>
                            <m:t>/</m:t>
                          </m:r>
                          <m:r>
                            <a:rPr lang="en-US" altLang="zh-CN" i="1" kern="100">
                              <a:latin typeface="Cambria Math" panose="02040503050406030204" pitchFamily="18" charset="0"/>
                              <a:cs typeface="Times New Roman" panose="02020603050405020304" pitchFamily="18" charset="0"/>
                            </a:rPr>
                            <m:t>𝑘𝑔</m:t>
                          </m:r>
                        </m:e>
                        <m:sub>
                          <m:r>
                            <a:rPr lang="en-US" altLang="zh-CN" i="1" kern="100">
                              <a:latin typeface="Cambria Math" panose="02040503050406030204" pitchFamily="18" charset="0"/>
                              <a:cs typeface="Times New Roman" panose="02020603050405020304" pitchFamily="18" charset="0"/>
                            </a:rPr>
                            <m:t>𝑤𝑎𝑡𝑒𝑟</m:t>
                          </m:r>
                        </m:sub>
                      </m:sSub>
                    </m:oMath>
                  </m:oMathPara>
                </a14:m>
                <a:endParaRPr lang="zh-CN" altLang="zh-CN" sz="1600" kern="100" dirty="0">
                  <a:latin typeface="等线" panose="02010600030101010101" pitchFamily="2" charset="-122"/>
                  <a:cs typeface="Times New Roman" panose="02020603050405020304" pitchFamily="18" charset="0"/>
                </a:endParaRPr>
              </a:p>
            </p:txBody>
          </p:sp>
        </mc:Choice>
        <mc:Fallback xmlns="">
          <p:sp>
            <p:nvSpPr>
              <p:cNvPr id="7" name="矩形 6"/>
              <p:cNvSpPr>
                <a:spLocks noRot="1" noChangeAspect="1" noMove="1" noResize="1" noEditPoints="1" noAdjustHandles="1" noChangeArrowheads="1" noChangeShapeType="1" noTextEdit="1"/>
              </p:cNvSpPr>
              <p:nvPr/>
            </p:nvSpPr>
            <p:spPr>
              <a:xfrm>
                <a:off x="5893130" y="2621402"/>
                <a:ext cx="6096000" cy="1144416"/>
              </a:xfrm>
              <a:prstGeom prst="rect">
                <a:avLst/>
              </a:prstGeom>
              <a:blipFill>
                <a:blip r:embed="rId3"/>
                <a:stretch>
                  <a:fillRect t="-1596" r="-130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85430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36697" y="404061"/>
            <a:ext cx="11454810" cy="923330"/>
          </a:xfrm>
          <a:prstGeom prst="rect">
            <a:avLst/>
          </a:prstGeom>
        </p:spPr>
        <p:txBody>
          <a:bodyPr wrap="square">
            <a:spAutoFit/>
          </a:bodyPr>
          <a:lstStyle/>
          <a:p>
            <a:r>
              <a:rPr lang="en-US" altLang="zh-CN" dirty="0" smtClean="0">
                <a:latin typeface="Arial" panose="020B0604020202020204" pitchFamily="34" charset="0"/>
              </a:rPr>
              <a:t>3. Use </a:t>
            </a:r>
            <a:r>
              <a:rPr lang="en-US" altLang="zh-CN" dirty="0">
                <a:latin typeface="Arial" panose="020B0604020202020204" pitchFamily="34" charset="0"/>
              </a:rPr>
              <a:t>the data you have just calculated to complete the table below and determine the parameters of the Cohn equation (β and Ks). Please work with </a:t>
            </a:r>
            <a:r>
              <a:rPr lang="en-US" altLang="zh-CN" dirty="0" err="1">
                <a:latin typeface="Arial" panose="020B0604020202020204" pitchFamily="34" charset="0"/>
              </a:rPr>
              <a:t>logS</a:t>
            </a:r>
            <a:r>
              <a:rPr lang="en-US" altLang="zh-CN" dirty="0">
                <a:latin typeface="Arial" panose="020B0604020202020204" pitchFamily="34" charset="0"/>
              </a:rPr>
              <a:t> and ionic strengths.</a:t>
            </a:r>
            <a:endParaRPr lang="zh-CN" altLang="zh-CN" dirty="0">
              <a:latin typeface="Arial" panose="020B0604020202020204" pitchFamily="34" charset="0"/>
            </a:endParaRPr>
          </a:p>
          <a:p>
            <a:r>
              <a:rPr lang="en-US" altLang="zh-CN" dirty="0">
                <a:latin typeface="Arial" panose="020B0604020202020204" pitchFamily="34" charset="0"/>
              </a:rPr>
              <a:t>NB: The molecular weight of ammonium </a:t>
            </a:r>
            <a:r>
              <a:rPr lang="en-US" altLang="zh-CN" dirty="0" err="1">
                <a:latin typeface="Arial" panose="020B0604020202020204" pitchFamily="34" charset="0"/>
              </a:rPr>
              <a:t>sulphate</a:t>
            </a:r>
            <a:r>
              <a:rPr lang="en-US" altLang="zh-CN" dirty="0">
                <a:latin typeface="Arial" panose="020B0604020202020204" pitchFamily="34" charset="0"/>
              </a:rPr>
              <a:t> is 132.14 g/mol.</a:t>
            </a:r>
            <a:endParaRPr lang="zh-CN" altLang="zh-CN" dirty="0">
              <a:latin typeface="Arial" panose="020B0604020202020204" pitchFamily="34" charset="0"/>
            </a:endParaRPr>
          </a:p>
        </p:txBody>
      </p:sp>
      <p:sp>
        <p:nvSpPr>
          <p:cNvPr id="7" name="矩形 6"/>
          <p:cNvSpPr/>
          <p:nvPr/>
        </p:nvSpPr>
        <p:spPr>
          <a:xfrm>
            <a:off x="187842" y="1521307"/>
            <a:ext cx="6096000" cy="923330"/>
          </a:xfrm>
          <a:prstGeom prst="rect">
            <a:avLst/>
          </a:prstGeom>
        </p:spPr>
        <p:txBody>
          <a:bodyPr>
            <a:spAutoFit/>
          </a:bodyPr>
          <a:lstStyle/>
          <a:p>
            <a:pPr marL="228600" algn="just">
              <a:spcAft>
                <a:spcPts val="0"/>
              </a:spcAft>
            </a:pPr>
            <a:r>
              <a:rPr lang="en-US" altLang="zh-CN" kern="100" dirty="0">
                <a:latin typeface="Times New Roman" panose="02020603050405020304" pitchFamily="18" charset="0"/>
                <a:cs typeface="Times New Roman" panose="02020603050405020304" pitchFamily="18" charset="0"/>
              </a:rPr>
              <a:t>The salt and protein concentrations are then added to the table and the data linearized according to the Cohn equation to yield the β and Ks coefficients</a:t>
            </a:r>
            <a:endParaRPr lang="zh-CN" altLang="zh-CN" sz="1600" kern="100" dirty="0">
              <a:latin typeface="等线" panose="02010600030101010101" pitchFamily="2"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3828946113"/>
              </p:ext>
            </p:extLst>
          </p:nvPr>
        </p:nvGraphicFramePr>
        <p:xfrm>
          <a:off x="577939" y="2638553"/>
          <a:ext cx="5039360" cy="1584960"/>
        </p:xfrm>
        <a:graphic>
          <a:graphicData uri="http://schemas.openxmlformats.org/drawingml/2006/table">
            <a:tbl>
              <a:tblPr firstRow="1" firstCol="1" bandRow="1"/>
              <a:tblGrid>
                <a:gridCol w="1482725">
                  <a:extLst>
                    <a:ext uri="{9D8B030D-6E8A-4147-A177-3AD203B41FA5}">
                      <a16:colId xmlns:a16="http://schemas.microsoft.com/office/drawing/2014/main" val="3536247787"/>
                    </a:ext>
                  </a:extLst>
                </a:gridCol>
                <a:gridCol w="1072515">
                  <a:extLst>
                    <a:ext uri="{9D8B030D-6E8A-4147-A177-3AD203B41FA5}">
                      <a16:colId xmlns:a16="http://schemas.microsoft.com/office/drawing/2014/main" val="397589795"/>
                    </a:ext>
                  </a:extLst>
                </a:gridCol>
                <a:gridCol w="1566412">
                  <a:extLst>
                    <a:ext uri="{9D8B030D-6E8A-4147-A177-3AD203B41FA5}">
                      <a16:colId xmlns:a16="http://schemas.microsoft.com/office/drawing/2014/main" val="4166484634"/>
                    </a:ext>
                  </a:extLst>
                </a:gridCol>
                <a:gridCol w="917708">
                  <a:extLst>
                    <a:ext uri="{9D8B030D-6E8A-4147-A177-3AD203B41FA5}">
                      <a16:colId xmlns:a16="http://schemas.microsoft.com/office/drawing/2014/main" val="747850708"/>
                    </a:ext>
                  </a:extLst>
                </a:gridCol>
              </a:tblGrid>
              <a:tr h="0">
                <a:tc>
                  <a:txBody>
                    <a:bodyPr/>
                    <a:lstStyle/>
                    <a:p>
                      <a:pPr indent="266700" algn="just">
                        <a:spcAft>
                          <a:spcPts val="0"/>
                        </a:spcAft>
                      </a:pP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[(NH</a:t>
                      </a:r>
                      <a:r>
                        <a:rPr lang="en-US" sz="1600" kern="100" baseline="-25000">
                          <a:effectLst/>
                          <a:latin typeface="Times New Roman" panose="02020603050405020304" pitchFamily="18" charset="0"/>
                          <a:ea typeface="等线" panose="02010600030101010101" pitchFamily="2" charset="-122"/>
                          <a:cs typeface="Times New Roman" panose="02020603050405020304" pitchFamily="18" charset="0"/>
                        </a:rPr>
                        <a:t>4</a:t>
                      </a: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a:t>
                      </a:r>
                      <a:r>
                        <a:rPr lang="en-US" sz="1600" kern="100" baseline="-25000">
                          <a:effectLst/>
                          <a:latin typeface="Times New Roman" panose="02020603050405020304" pitchFamily="18" charset="0"/>
                          <a:ea typeface="等线" panose="02010600030101010101" pitchFamily="2" charset="-122"/>
                          <a:cs typeface="Times New Roman" panose="02020603050405020304" pitchFamily="18" charset="0"/>
                        </a:rPr>
                        <a:t>2</a:t>
                      </a: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SO</a:t>
                      </a:r>
                      <a:r>
                        <a:rPr lang="en-US" sz="1600" kern="100" baseline="-25000">
                          <a:effectLst/>
                          <a:latin typeface="Times New Roman" panose="02020603050405020304" pitchFamily="18" charset="0"/>
                          <a:ea typeface="等线" panose="02010600030101010101" pitchFamily="2" charset="-122"/>
                          <a:cs typeface="Times New Roman" panose="02020603050405020304" pitchFamily="18" charset="0"/>
                        </a:rPr>
                        <a:t>4</a:t>
                      </a: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 [mol/kg</a:t>
                      </a:r>
                      <a:r>
                        <a:rPr lang="en-US" sz="1600" kern="100" baseline="-25000">
                          <a:effectLst/>
                          <a:latin typeface="Times New Roman" panose="02020603050405020304" pitchFamily="18" charset="0"/>
                          <a:ea typeface="等线" panose="02010600030101010101" pitchFamily="2" charset="-122"/>
                          <a:cs typeface="Times New Roman" panose="02020603050405020304" pitchFamily="18" charset="0"/>
                        </a:rPr>
                        <a:t>eau</a:t>
                      </a: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spcAft>
                          <a:spcPts val="0"/>
                        </a:spcAft>
                      </a:pP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S [g/kg</a:t>
                      </a:r>
                      <a:r>
                        <a:rPr lang="en-US" sz="1600" kern="100" baseline="-25000">
                          <a:effectLst/>
                          <a:latin typeface="Times New Roman" panose="02020603050405020304" pitchFamily="18" charset="0"/>
                          <a:ea typeface="等线" panose="02010600030101010101" pitchFamily="2" charset="-122"/>
                          <a:cs typeface="Times New Roman" panose="02020603050405020304" pitchFamily="18" charset="0"/>
                        </a:rPr>
                        <a:t>eau</a:t>
                      </a:r>
                      <a:r>
                        <a:rPr lang="en-US" sz="1600" kern="100">
                          <a:effectLst/>
                          <a:latin typeface="Times New Roman" panose="02020603050405020304" pitchFamily="18" charset="0"/>
                          <a:ea typeface="等线" panose="02010600030101010101" pitchFamily="2" charset="-122"/>
                          <a:cs typeface="Times New Roman" panose="02020603050405020304" pitchFamily="18" charset="0"/>
                        </a:rPr>
                        <a:t>]</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log10(s)</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I</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2616491"/>
                  </a:ext>
                </a:extLst>
              </a:tr>
              <a:tr h="0">
                <a:tc>
                  <a:txBody>
                    <a:bodyPr/>
                    <a:lstStyle/>
                    <a:p>
                      <a:pPr indent="266700" algn="just">
                        <a:spcAft>
                          <a:spcPts val="0"/>
                        </a:spcAft>
                      </a:pPr>
                      <a:r>
                        <a:rPr lang="en-US" sz="1600" kern="100">
                          <a:solidFill>
                            <a:srgbClr val="FF0000"/>
                          </a:solidFill>
                          <a:effectLst/>
                          <a:latin typeface="Arial" panose="020B0604020202020204" pitchFamily="34" charset="0"/>
                          <a:ea typeface="等线" panose="02010600030101010101" pitchFamily="2" charset="-122"/>
                          <a:cs typeface="Times New Roman" panose="02020603050405020304" pitchFamily="18" charset="0"/>
                        </a:rPr>
                        <a:t>1.682</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spcAft>
                          <a:spcPts val="0"/>
                        </a:spcAft>
                      </a:pPr>
                      <a:r>
                        <a:rPr lang="en-US" sz="1600" kern="100">
                          <a:solidFill>
                            <a:srgbClr val="FF0000"/>
                          </a:solidFill>
                          <a:effectLst/>
                          <a:latin typeface="Arial" panose="020B0604020202020204" pitchFamily="34" charset="0"/>
                          <a:ea typeface="等线" panose="02010600030101010101" pitchFamily="2" charset="-122"/>
                          <a:cs typeface="Times New Roman" panose="02020603050405020304" pitchFamily="18" charset="0"/>
                        </a:rPr>
                        <a:t>9.95</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0.997823081</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5.046</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3709385"/>
                  </a:ext>
                </a:extLst>
              </a:tr>
              <a:tr h="0">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2.00</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3.16</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0.499687083</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6</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406514"/>
                  </a:ext>
                </a:extLst>
              </a:tr>
              <a:tr h="0">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2.50</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0.56</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-0.251811973</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7.5</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1844920"/>
                  </a:ext>
                </a:extLst>
              </a:tr>
              <a:tr h="0">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3.00</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spcAft>
                          <a:spcPts val="0"/>
                        </a:spcAft>
                      </a:pPr>
                      <a:r>
                        <a:rPr lang="en-US" sz="1600" kern="100">
                          <a:effectLst/>
                          <a:latin typeface="Arial" panose="020B0604020202020204" pitchFamily="34" charset="0"/>
                          <a:ea typeface="等线" panose="02010600030101010101" pitchFamily="2" charset="-122"/>
                          <a:cs typeface="Times New Roman" panose="02020603050405020304" pitchFamily="18" charset="0"/>
                        </a:rPr>
                        <a:t>0.10</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-1</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9</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8924910"/>
                  </a:ext>
                </a:extLst>
              </a:tr>
            </a:tbl>
          </a:graphicData>
        </a:graphic>
      </p:graphicFrame>
      <p:sp>
        <p:nvSpPr>
          <p:cNvPr id="10" name="矩形 9"/>
          <p:cNvSpPr/>
          <p:nvPr/>
        </p:nvSpPr>
        <p:spPr>
          <a:xfrm>
            <a:off x="336697" y="4417429"/>
            <a:ext cx="4852610" cy="369332"/>
          </a:xfrm>
          <a:prstGeom prst="rect">
            <a:avLst/>
          </a:prstGeom>
        </p:spPr>
        <p:txBody>
          <a:bodyPr wrap="none">
            <a:spAutoFit/>
          </a:bodyPr>
          <a:lstStyle/>
          <a:p>
            <a:r>
              <a:rPr lang="en-US" altLang="zh-CN">
                <a:latin typeface="Times New Roman" panose="02020603050405020304" pitchFamily="18" charset="0"/>
              </a:rPr>
              <a:t>The result of the linear regression is shown below:</a:t>
            </a:r>
            <a:endParaRPr lang="zh-CN" altLang="en-US" dirty="0"/>
          </a:p>
        </p:txBody>
      </p:sp>
      <p:pic>
        <p:nvPicPr>
          <p:cNvPr id="12" name="图片 11"/>
          <p:cNvPicPr/>
          <p:nvPr/>
        </p:nvPicPr>
        <p:blipFill>
          <a:blip r:embed="rId2"/>
          <a:stretch>
            <a:fillRect/>
          </a:stretch>
        </p:blipFill>
        <p:spPr>
          <a:xfrm>
            <a:off x="7291128" y="3869261"/>
            <a:ext cx="4235450" cy="2393315"/>
          </a:xfrm>
          <a:prstGeom prst="rect">
            <a:avLst/>
          </a:prstGeom>
        </p:spPr>
      </p:pic>
      <p:graphicFrame>
        <p:nvGraphicFramePr>
          <p:cNvPr id="13" name="Chart 3"/>
          <p:cNvGraphicFramePr>
            <a:graphicFrameLocks/>
          </p:cNvGraphicFramePr>
          <p:nvPr>
            <p:extLst>
              <p:ext uri="{D42A27DB-BD31-4B8C-83A1-F6EECF244321}">
                <p14:modId xmlns:p14="http://schemas.microsoft.com/office/powerpoint/2010/main" val="3540026483"/>
              </p:ext>
            </p:extLst>
          </p:nvPr>
        </p:nvGraphicFramePr>
        <p:xfrm>
          <a:off x="6811703" y="1238137"/>
          <a:ext cx="5194300" cy="2413000"/>
        </p:xfrm>
        <a:graphic>
          <a:graphicData uri="http://schemas.openxmlformats.org/drawingml/2006/chart">
            <c:chart xmlns:c="http://schemas.openxmlformats.org/drawingml/2006/chart" xmlns:r="http://schemas.openxmlformats.org/officeDocument/2006/relationships" r:id="rId3"/>
          </a:graphicData>
        </a:graphic>
      </p:graphicFrame>
      <p:sp>
        <p:nvSpPr>
          <p:cNvPr id="14" name="矩形 13"/>
          <p:cNvSpPr/>
          <p:nvPr/>
        </p:nvSpPr>
        <p:spPr>
          <a:xfrm>
            <a:off x="7835011" y="6480700"/>
            <a:ext cx="2433680" cy="369332"/>
          </a:xfrm>
          <a:prstGeom prst="rect">
            <a:avLst/>
          </a:prstGeom>
        </p:spPr>
        <p:txBody>
          <a:bodyPr wrap="none">
            <a:spAutoFit/>
          </a:bodyPr>
          <a:lstStyle/>
          <a:p>
            <a:pPr marL="228600" algn="just">
              <a:spcAft>
                <a:spcPts val="0"/>
              </a:spcAft>
            </a:pPr>
            <a:r>
              <a:rPr lang="en-US" altLang="zh-CN" kern="100" dirty="0">
                <a:latin typeface="Times New Roman" panose="02020603050405020304" pitchFamily="18" charset="0"/>
                <a:cs typeface="Times New Roman" panose="02020603050405020304" pitchFamily="18" charset="0"/>
              </a:rPr>
              <a:t>β=3.5346, Ks=0.5043</a:t>
            </a:r>
            <a:endParaRPr lang="zh-CN" altLang="zh-CN" sz="1600" kern="100" dirty="0">
              <a:latin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9112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Graphic spid="13" grpId="0">
        <p:bldAsOne/>
      </p:bldGraphic>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16219" y="192790"/>
            <a:ext cx="4839786" cy="369332"/>
          </a:xfrm>
          <a:prstGeom prst="rect">
            <a:avLst/>
          </a:prstGeom>
        </p:spPr>
        <p:txBody>
          <a:bodyPr wrap="none">
            <a:spAutoFit/>
          </a:bodyPr>
          <a:lstStyle/>
          <a:p>
            <a:r>
              <a:rPr lang="en-US" altLang="zh-CN" b="1" dirty="0">
                <a:latin typeface="Arial" panose="020B0604020202020204" pitchFamily="34" charset="0"/>
              </a:rPr>
              <a:t>Exercise 3.2 – Edwin J. Cohn strikes again</a:t>
            </a:r>
            <a:endParaRPr lang="zh-CN" altLang="en-US" dirty="0"/>
          </a:p>
        </p:txBody>
      </p:sp>
      <p:sp>
        <p:nvSpPr>
          <p:cNvPr id="3" name="矩形 2"/>
          <p:cNvSpPr/>
          <p:nvPr/>
        </p:nvSpPr>
        <p:spPr>
          <a:xfrm>
            <a:off x="316219" y="562122"/>
            <a:ext cx="11507185" cy="2031325"/>
          </a:xfrm>
          <a:prstGeom prst="rect">
            <a:avLst/>
          </a:prstGeom>
        </p:spPr>
        <p:txBody>
          <a:bodyPr wrap="square">
            <a:spAutoFit/>
          </a:bodyPr>
          <a:lstStyle/>
          <a:p>
            <a:pPr marL="228600" indent="266700" algn="just">
              <a:spcAft>
                <a:spcPts val="0"/>
              </a:spcAft>
            </a:pPr>
            <a:r>
              <a:rPr lang="en-US" altLang="zh-CN" kern="100" dirty="0">
                <a:latin typeface="Arial" panose="020B0604020202020204" pitchFamily="34" charset="0"/>
                <a:cs typeface="Times New Roman" panose="02020603050405020304" pitchFamily="18" charset="0"/>
              </a:rPr>
              <a:t>A protein solution has an initial concentration of 15 g/l. After addition of ammonium </a:t>
            </a:r>
            <a:r>
              <a:rPr lang="en-US" altLang="zh-CN" kern="100" dirty="0" err="1">
                <a:latin typeface="Arial" panose="020B0604020202020204" pitchFamily="34" charset="0"/>
                <a:cs typeface="Times New Roman" panose="02020603050405020304" pitchFamily="18" charset="0"/>
              </a:rPr>
              <a:t>sulphate</a:t>
            </a:r>
            <a:r>
              <a:rPr lang="en-US" altLang="zh-CN" kern="100" dirty="0">
                <a:latin typeface="Arial" panose="020B0604020202020204" pitchFamily="34" charset="0"/>
                <a:cs typeface="Times New Roman" panose="02020603050405020304" pitchFamily="18" charset="0"/>
              </a:rPr>
              <a:t> up to 0.5 and 1.0 M, the residual protein concentrations in the supernatant after centrifugation were 13.5 and 5.0 g/l respectively. </a:t>
            </a:r>
            <a:endParaRPr lang="zh-CN" altLang="zh-CN" kern="100" dirty="0">
              <a:latin typeface="等线" panose="02010600030101010101" pitchFamily="2" charset="-122"/>
              <a:cs typeface="Times New Roman" panose="02020603050405020304" pitchFamily="18" charset="0"/>
            </a:endParaRPr>
          </a:p>
          <a:p>
            <a:pPr marL="228600" indent="266700" algn="just">
              <a:spcAft>
                <a:spcPts val="0"/>
              </a:spcAft>
            </a:pPr>
            <a:r>
              <a:rPr lang="en-US" altLang="zh-CN" kern="100" dirty="0">
                <a:latin typeface="Arial" panose="020B0604020202020204" pitchFamily="34" charset="0"/>
                <a:cs typeface="Times New Roman" panose="02020603050405020304" pitchFamily="18" charset="0"/>
              </a:rPr>
              <a:t>• Based on this information, determine the coefficients of the Cohn equation </a:t>
            </a:r>
            <a:endParaRPr lang="zh-CN" altLang="zh-CN" kern="100" dirty="0">
              <a:latin typeface="等线" panose="02010600030101010101" pitchFamily="2" charset="-122"/>
              <a:cs typeface="Times New Roman" panose="02020603050405020304" pitchFamily="18" charset="0"/>
            </a:endParaRPr>
          </a:p>
          <a:p>
            <a:pPr marL="228600" indent="266700" algn="just">
              <a:spcAft>
                <a:spcPts val="0"/>
              </a:spcAft>
            </a:pPr>
            <a:r>
              <a:rPr lang="en-US" altLang="zh-CN" kern="100" dirty="0">
                <a:latin typeface="Arial" panose="020B0604020202020204" pitchFamily="34" charset="0"/>
                <a:cs typeface="Times New Roman" panose="02020603050405020304" pitchFamily="18" charset="0"/>
              </a:rPr>
              <a:t>• Which (NH</a:t>
            </a:r>
            <a:r>
              <a:rPr lang="en-US" altLang="zh-CN" kern="100" baseline="-25000" dirty="0">
                <a:latin typeface="Arial" panose="020B0604020202020204" pitchFamily="34" charset="0"/>
                <a:cs typeface="Times New Roman" panose="02020603050405020304" pitchFamily="18" charset="0"/>
              </a:rPr>
              <a:t>4</a:t>
            </a:r>
            <a:r>
              <a:rPr lang="en-US" altLang="zh-CN" kern="100" dirty="0">
                <a:latin typeface="Arial" panose="020B0604020202020204" pitchFamily="34" charset="0"/>
                <a:cs typeface="Times New Roman" panose="02020603050405020304" pitchFamily="18" charset="0"/>
              </a:rPr>
              <a:t>)</a:t>
            </a:r>
            <a:r>
              <a:rPr lang="en-US" altLang="zh-CN" kern="100" baseline="-25000" dirty="0">
                <a:latin typeface="Arial" panose="020B0604020202020204" pitchFamily="34" charset="0"/>
                <a:cs typeface="Times New Roman" panose="02020603050405020304" pitchFamily="18" charset="0"/>
              </a:rPr>
              <a:t>2</a:t>
            </a:r>
            <a:r>
              <a:rPr lang="en-US" altLang="zh-CN" kern="100" dirty="0">
                <a:latin typeface="Arial" panose="020B0604020202020204" pitchFamily="34" charset="0"/>
                <a:cs typeface="Times New Roman" panose="02020603050405020304" pitchFamily="18" charset="0"/>
              </a:rPr>
              <a:t>SO</a:t>
            </a:r>
            <a:r>
              <a:rPr lang="en-US" altLang="zh-CN" kern="100" baseline="-25000" dirty="0">
                <a:latin typeface="Arial" panose="020B0604020202020204" pitchFamily="34" charset="0"/>
                <a:cs typeface="Times New Roman" panose="02020603050405020304" pitchFamily="18" charset="0"/>
              </a:rPr>
              <a:t>4</a:t>
            </a:r>
            <a:r>
              <a:rPr lang="en-US" altLang="zh-CN" kern="100" dirty="0">
                <a:latin typeface="Arial" panose="020B0604020202020204" pitchFamily="34" charset="0"/>
                <a:cs typeface="Times New Roman" panose="02020603050405020304" pitchFamily="18" charset="0"/>
              </a:rPr>
              <a:t> concentration will I have to reach in order to precipitate 95% of the protein? </a:t>
            </a:r>
            <a:endParaRPr lang="zh-CN" altLang="zh-CN" kern="100" dirty="0">
              <a:latin typeface="等线" panose="02010600030101010101" pitchFamily="2" charset="-122"/>
              <a:cs typeface="Times New Roman" panose="02020603050405020304" pitchFamily="18" charset="0"/>
            </a:endParaRPr>
          </a:p>
          <a:p>
            <a:r>
              <a:rPr lang="en-US" altLang="zh-CN" dirty="0">
                <a:latin typeface="Arial" panose="020B0604020202020204" pitchFamily="34" charset="0"/>
              </a:rPr>
              <a:t>IMPORTANT: In the absence of more detailed information, assume the Cohn equation is defined on a log10 basis with salt concentrations (and not ionic strength) in mole/l</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val="2358482467"/>
              </p:ext>
            </p:extLst>
          </p:nvPr>
        </p:nvGraphicFramePr>
        <p:xfrm>
          <a:off x="698990" y="2880527"/>
          <a:ext cx="6297231" cy="1627680"/>
        </p:xfrm>
        <a:graphic>
          <a:graphicData uri="http://schemas.openxmlformats.org/drawingml/2006/table">
            <a:tbl>
              <a:tblPr firstRow="1" firstCol="1" bandRow="1"/>
              <a:tblGrid>
                <a:gridCol w="2580116">
                  <a:extLst>
                    <a:ext uri="{9D8B030D-6E8A-4147-A177-3AD203B41FA5}">
                      <a16:colId xmlns:a16="http://schemas.microsoft.com/office/drawing/2014/main" val="648023967"/>
                    </a:ext>
                  </a:extLst>
                </a:gridCol>
                <a:gridCol w="1202596">
                  <a:extLst>
                    <a:ext uri="{9D8B030D-6E8A-4147-A177-3AD203B41FA5}">
                      <a16:colId xmlns:a16="http://schemas.microsoft.com/office/drawing/2014/main" val="2380523308"/>
                    </a:ext>
                  </a:extLst>
                </a:gridCol>
                <a:gridCol w="2514519">
                  <a:extLst>
                    <a:ext uri="{9D8B030D-6E8A-4147-A177-3AD203B41FA5}">
                      <a16:colId xmlns:a16="http://schemas.microsoft.com/office/drawing/2014/main" val="2244651774"/>
                    </a:ext>
                  </a:extLst>
                </a:gridCol>
              </a:tblGrid>
              <a:tr h="406920">
                <a:tc>
                  <a:txBody>
                    <a:bodyPr/>
                    <a:lstStyle/>
                    <a:p>
                      <a:pPr algn="just">
                        <a:spcAft>
                          <a:spcPts val="0"/>
                        </a:spcAft>
                      </a:pPr>
                      <a:r>
                        <a:rPr lang="en-US" sz="2000" kern="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[(NH</a:t>
                      </a:r>
                      <a:r>
                        <a:rPr lang="en-US" sz="2000" kern="0" baseline="-2500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4</a:t>
                      </a:r>
                      <a:r>
                        <a:rPr lang="en-US" sz="2000" kern="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a:t>
                      </a:r>
                      <a:r>
                        <a:rPr lang="en-US" sz="2000" kern="0" baseline="-2500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2</a:t>
                      </a:r>
                      <a:r>
                        <a:rPr lang="en-US" sz="2000" kern="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SO</a:t>
                      </a:r>
                      <a:r>
                        <a:rPr lang="en-US" sz="2000" kern="0" baseline="-2500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4</a:t>
                      </a:r>
                      <a:r>
                        <a:rPr lang="en-US" sz="2000" kern="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 [mol/L]</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000" kern="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S [g/l]</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400" kern="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log10(s)</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3542746"/>
                  </a:ext>
                </a:extLst>
              </a:tr>
              <a:tr h="406920">
                <a:tc>
                  <a:txBody>
                    <a:bodyPr/>
                    <a:lstStyle/>
                    <a:p>
                      <a:pPr algn="just">
                        <a:spcAft>
                          <a:spcPts val="0"/>
                        </a:spcAft>
                      </a:pPr>
                      <a:r>
                        <a:rPr lang="en-US" sz="2000" kern="0">
                          <a:solidFill>
                            <a:srgbClr val="000000"/>
                          </a:solidFill>
                          <a:effectLst/>
                          <a:latin typeface="Arial" panose="020B0604020202020204" pitchFamily="34" charset="0"/>
                          <a:ea typeface="等线" panose="02010600030101010101" pitchFamily="2" charset="-122"/>
                          <a:cs typeface="Times New Roman" panose="02020603050405020304" pitchFamily="18" charset="0"/>
                        </a:rPr>
                        <a:t>0.5</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000" kern="0">
                          <a:solidFill>
                            <a:srgbClr val="000000"/>
                          </a:solidFill>
                          <a:effectLst/>
                          <a:latin typeface="Arial" panose="020B0604020202020204" pitchFamily="34" charset="0"/>
                          <a:ea typeface="等线" panose="02010600030101010101" pitchFamily="2" charset="-122"/>
                          <a:cs typeface="Times New Roman" panose="02020603050405020304" pitchFamily="18" charset="0"/>
                        </a:rPr>
                        <a:t>13.5</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2400" kern="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1.130333768</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155011"/>
                  </a:ext>
                </a:extLst>
              </a:tr>
              <a:tr h="406920">
                <a:tc>
                  <a:txBody>
                    <a:bodyPr/>
                    <a:lstStyle/>
                    <a:p>
                      <a:pPr algn="just">
                        <a:spcAft>
                          <a:spcPts val="0"/>
                        </a:spcAft>
                      </a:pPr>
                      <a:r>
                        <a:rPr lang="en-US" sz="2000" kern="0">
                          <a:solidFill>
                            <a:srgbClr val="000000"/>
                          </a:solidFill>
                          <a:effectLst/>
                          <a:latin typeface="Arial" panose="020B0604020202020204" pitchFamily="34" charset="0"/>
                          <a:ea typeface="等线" panose="02010600030101010101" pitchFamily="2" charset="-122"/>
                          <a:cs typeface="Times New Roman" panose="02020603050405020304" pitchFamily="18" charset="0"/>
                        </a:rPr>
                        <a:t>1</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000" kern="0">
                          <a:solidFill>
                            <a:srgbClr val="000000"/>
                          </a:solidFill>
                          <a:effectLst/>
                          <a:latin typeface="Arial" panose="020B0604020202020204" pitchFamily="34" charset="0"/>
                          <a:ea typeface="等线" panose="02010600030101010101" pitchFamily="2" charset="-122"/>
                          <a:cs typeface="Times New Roman" panose="02020603050405020304" pitchFamily="18" charset="0"/>
                        </a:rPr>
                        <a:t>5</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2400" kern="0" dirty="0">
                          <a:solidFill>
                            <a:srgbClr val="000000"/>
                          </a:solidFill>
                          <a:effectLst/>
                          <a:latin typeface="Calibri" panose="020F0502020204030204" pitchFamily="34" charset="0"/>
                          <a:ea typeface="等线" panose="02010600030101010101" pitchFamily="2" charset="-122"/>
                          <a:cs typeface="Times New Roman" panose="02020603050405020304" pitchFamily="18" charset="0"/>
                        </a:rPr>
                        <a:t>0.698970004</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7023566"/>
                  </a:ext>
                </a:extLst>
              </a:tr>
              <a:tr h="406920">
                <a:tc>
                  <a:txBody>
                    <a:bodyPr/>
                    <a:lstStyle/>
                    <a:p>
                      <a:pPr algn="just">
                        <a:spcAft>
                          <a:spcPts val="0"/>
                        </a:spcAft>
                      </a:pPr>
                      <a:r>
                        <a:rPr lang="en-US" sz="2000" kern="0">
                          <a:solidFill>
                            <a:srgbClr val="FF0000"/>
                          </a:solidFill>
                          <a:effectLst/>
                          <a:latin typeface="Arial" panose="020B0604020202020204" pitchFamily="34" charset="0"/>
                          <a:ea typeface="等线" panose="02010600030101010101" pitchFamily="2" charset="-122"/>
                          <a:cs typeface="Times New Roman" panose="02020603050405020304" pitchFamily="18" charset="0"/>
                        </a:rPr>
                        <a:t>1.955069823</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000" kern="0">
                          <a:solidFill>
                            <a:srgbClr val="FF0000"/>
                          </a:solidFill>
                          <a:effectLst/>
                          <a:latin typeface="Arial" panose="020B0604020202020204" pitchFamily="34" charset="0"/>
                          <a:ea typeface="等线" panose="02010600030101010101" pitchFamily="2" charset="-122"/>
                          <a:cs typeface="Times New Roman" panose="02020603050405020304" pitchFamily="18" charset="0"/>
                        </a:rPr>
                        <a:t>0.75</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2400" kern="0" dirty="0">
                          <a:solidFill>
                            <a:srgbClr val="FF0000"/>
                          </a:solidFill>
                          <a:effectLst/>
                          <a:latin typeface="Calibri" panose="020F0502020204030204" pitchFamily="34" charset="0"/>
                          <a:ea typeface="等线" panose="02010600030101010101" pitchFamily="2" charset="-122"/>
                          <a:cs typeface="Times New Roman" panose="02020603050405020304" pitchFamily="18" charset="0"/>
                        </a:rPr>
                        <a:t>-0.124938737</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0100780"/>
                  </a:ext>
                </a:extLst>
              </a:tr>
            </a:tbl>
          </a:graphicData>
        </a:graphic>
      </p:graphicFrame>
      <p:graphicFrame>
        <p:nvGraphicFramePr>
          <p:cNvPr id="5" name="图表 4"/>
          <p:cNvGraphicFramePr/>
          <p:nvPr>
            <p:extLst>
              <p:ext uri="{D42A27DB-BD31-4B8C-83A1-F6EECF244321}">
                <p14:modId xmlns:p14="http://schemas.microsoft.com/office/powerpoint/2010/main" val="4148991530"/>
              </p:ext>
            </p:extLst>
          </p:nvPr>
        </p:nvGraphicFramePr>
        <p:xfrm>
          <a:off x="7074195" y="2593447"/>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6" name="矩形 5"/>
          <p:cNvSpPr/>
          <p:nvPr/>
        </p:nvSpPr>
        <p:spPr>
          <a:xfrm>
            <a:off x="316219" y="4939959"/>
            <a:ext cx="6096000" cy="1231106"/>
          </a:xfrm>
          <a:prstGeom prst="rect">
            <a:avLst/>
          </a:prstGeom>
        </p:spPr>
        <p:txBody>
          <a:bodyPr>
            <a:spAutoFit/>
          </a:bodyPr>
          <a:lstStyle/>
          <a:p>
            <a:pPr marL="228600" algn="just">
              <a:spcAft>
                <a:spcPts val="0"/>
              </a:spcAft>
            </a:pPr>
            <a:r>
              <a:rPr lang="en-US" altLang="zh-CN" sz="2000" kern="100" dirty="0">
                <a:latin typeface="Times New Roman" panose="02020603050405020304" pitchFamily="18" charset="0"/>
                <a:cs typeface="Times New Roman" panose="02020603050405020304" pitchFamily="18" charset="0"/>
              </a:rPr>
              <a:t>β=1.5617, Ks=0.8627, </a:t>
            </a:r>
            <a:r>
              <a:rPr lang="en-US" altLang="zh-CN" kern="100" dirty="0">
                <a:latin typeface="Arial" panose="020B0604020202020204" pitchFamily="34" charset="0"/>
                <a:cs typeface="Times New Roman" panose="02020603050405020304" pitchFamily="18" charset="0"/>
              </a:rPr>
              <a:t>on a log10 basis with salt concentrations (and not ionic strength) in mole/l. </a:t>
            </a:r>
            <a:endParaRPr lang="zh-CN" altLang="zh-CN" kern="100" dirty="0">
              <a:latin typeface="等线" panose="02010600030101010101" pitchFamily="2" charset="-122"/>
              <a:cs typeface="Times New Roman" panose="02020603050405020304" pitchFamily="18" charset="0"/>
            </a:endParaRPr>
          </a:p>
          <a:p>
            <a:pPr marL="228600" algn="just">
              <a:spcAft>
                <a:spcPts val="0"/>
              </a:spcAft>
            </a:pPr>
            <a:r>
              <a:rPr lang="en-US" altLang="zh-CN" kern="100" dirty="0" smtClean="0">
                <a:latin typeface="Arial" panose="020B0604020202020204" pitchFamily="34" charset="0"/>
                <a:cs typeface="Times New Roman" panose="02020603050405020304" pitchFamily="18" charset="0"/>
              </a:rPr>
              <a:t>1.95 M </a:t>
            </a:r>
            <a:r>
              <a:rPr lang="en-US" altLang="zh-CN" kern="100" dirty="0">
                <a:latin typeface="Arial" panose="020B0604020202020204" pitchFamily="34" charset="0"/>
                <a:cs typeface="Times New Roman" panose="02020603050405020304" pitchFamily="18" charset="0"/>
              </a:rPr>
              <a:t>(NH</a:t>
            </a:r>
            <a:r>
              <a:rPr lang="en-US" altLang="zh-CN" kern="100" baseline="-25000" dirty="0">
                <a:latin typeface="Arial" panose="020B0604020202020204" pitchFamily="34" charset="0"/>
                <a:cs typeface="Times New Roman" panose="02020603050405020304" pitchFamily="18" charset="0"/>
              </a:rPr>
              <a:t>4</a:t>
            </a:r>
            <a:r>
              <a:rPr lang="en-US" altLang="zh-CN" kern="100" dirty="0">
                <a:latin typeface="Arial" panose="020B0604020202020204" pitchFamily="34" charset="0"/>
                <a:cs typeface="Times New Roman" panose="02020603050405020304" pitchFamily="18" charset="0"/>
              </a:rPr>
              <a:t>)</a:t>
            </a:r>
            <a:r>
              <a:rPr lang="en-US" altLang="zh-CN" kern="100" baseline="-25000" dirty="0">
                <a:latin typeface="Arial" panose="020B0604020202020204" pitchFamily="34" charset="0"/>
                <a:cs typeface="Times New Roman" panose="02020603050405020304" pitchFamily="18" charset="0"/>
              </a:rPr>
              <a:t>2</a:t>
            </a:r>
            <a:r>
              <a:rPr lang="en-US" altLang="zh-CN" kern="100" dirty="0">
                <a:latin typeface="Arial" panose="020B0604020202020204" pitchFamily="34" charset="0"/>
                <a:cs typeface="Times New Roman" panose="02020603050405020304" pitchFamily="18" charset="0"/>
              </a:rPr>
              <a:t>SO</a:t>
            </a:r>
            <a:r>
              <a:rPr lang="en-US" altLang="zh-CN" kern="100" baseline="-25000" dirty="0">
                <a:latin typeface="Arial" panose="020B0604020202020204" pitchFamily="34" charset="0"/>
                <a:cs typeface="Times New Roman" panose="02020603050405020304" pitchFamily="18" charset="0"/>
              </a:rPr>
              <a:t>4</a:t>
            </a:r>
            <a:r>
              <a:rPr lang="en-US" altLang="zh-CN" kern="100" dirty="0">
                <a:latin typeface="Arial" panose="020B0604020202020204" pitchFamily="34" charset="0"/>
                <a:cs typeface="Times New Roman" panose="02020603050405020304" pitchFamily="18" charset="0"/>
              </a:rPr>
              <a:t> concentration need to be reached in order to precipitate 95% of the protein</a:t>
            </a:r>
            <a:endParaRPr lang="zh-CN" altLang="zh-CN" kern="100" dirty="0">
              <a:latin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76496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49417" y="182155"/>
            <a:ext cx="4326826" cy="369332"/>
          </a:xfrm>
          <a:prstGeom prst="rect">
            <a:avLst/>
          </a:prstGeom>
        </p:spPr>
        <p:txBody>
          <a:bodyPr wrap="none">
            <a:spAutoFit/>
          </a:bodyPr>
          <a:lstStyle/>
          <a:p>
            <a:r>
              <a:rPr lang="en-US" altLang="zh-CN" b="1" dirty="0" err="1">
                <a:latin typeface="Arial" panose="020B0604020202020204" pitchFamily="34" charset="0"/>
              </a:rPr>
              <a:t>Exercice</a:t>
            </a:r>
            <a:r>
              <a:rPr lang="en-US" altLang="zh-CN" b="1" dirty="0">
                <a:latin typeface="Arial" panose="020B0604020202020204" pitchFamily="34" charset="0"/>
              </a:rPr>
              <a:t> 3.3 – Fractional precipitation</a:t>
            </a:r>
            <a:endParaRPr lang="zh-CN" altLang="en-US" dirty="0"/>
          </a:p>
        </p:txBody>
      </p:sp>
      <p:sp>
        <p:nvSpPr>
          <p:cNvPr id="3" name="矩形 2"/>
          <p:cNvSpPr/>
          <p:nvPr/>
        </p:nvSpPr>
        <p:spPr>
          <a:xfrm>
            <a:off x="349417" y="551487"/>
            <a:ext cx="11505885" cy="2031325"/>
          </a:xfrm>
          <a:prstGeom prst="rect">
            <a:avLst/>
          </a:prstGeom>
        </p:spPr>
        <p:txBody>
          <a:bodyPr wrap="square">
            <a:spAutoFit/>
          </a:bodyPr>
          <a:lstStyle/>
          <a:p>
            <a:pPr marL="228600" algn="just">
              <a:spcAft>
                <a:spcPts val="0"/>
              </a:spcAft>
            </a:pPr>
            <a:r>
              <a:rPr lang="en-US" altLang="zh-CN" kern="100" dirty="0">
                <a:latin typeface="Arial" panose="020B0604020202020204" pitchFamily="34" charset="0"/>
                <a:cs typeface="Times New Roman" panose="02020603050405020304" pitchFamily="18" charset="0"/>
              </a:rPr>
              <a:t>Four different proteins are in a solution together, each with its own set of Cohn parameters (base ln, Ks defined relative to salt concentration and not to the ionic strength). The initial concentration of each protein is also given in the table below. Assuming all these parameters remain constant in the presence of other proteins: </a:t>
            </a:r>
            <a:endParaRPr lang="zh-CN" altLang="zh-CN" kern="100" dirty="0">
              <a:latin typeface="等线" panose="02010600030101010101" pitchFamily="2" charset="-122"/>
              <a:cs typeface="Times New Roman" panose="02020603050405020304" pitchFamily="18" charset="0"/>
            </a:endParaRPr>
          </a:p>
          <a:p>
            <a:pPr marL="228600" algn="just">
              <a:spcAft>
                <a:spcPts val="0"/>
              </a:spcAft>
            </a:pPr>
            <a:r>
              <a:rPr lang="en-US" altLang="zh-CN" kern="100" dirty="0">
                <a:latin typeface="Arial" panose="020B0604020202020204" pitchFamily="34" charset="0"/>
                <a:cs typeface="Times New Roman" panose="02020603050405020304" pitchFamily="18" charset="0"/>
              </a:rPr>
              <a:t>1. Determine the highest possible recovery yield of protein 4 if it is to be collected at 100% purity </a:t>
            </a:r>
            <a:endParaRPr lang="zh-CN" altLang="zh-CN" kern="100" dirty="0">
              <a:latin typeface="等线" panose="02010600030101010101" pitchFamily="2" charset="-122"/>
              <a:cs typeface="Times New Roman" panose="02020603050405020304" pitchFamily="18" charset="0"/>
            </a:endParaRPr>
          </a:p>
          <a:p>
            <a:r>
              <a:rPr lang="en-US" altLang="zh-CN" dirty="0">
                <a:latin typeface="Arial" panose="020B0604020202020204" pitchFamily="34" charset="0"/>
              </a:rPr>
              <a:t>2. Which is the highest achievable recovery yield for protein 3 if it should represent at least 99% of the proteins present in the supernatant?</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1836385100"/>
              </p:ext>
            </p:extLst>
          </p:nvPr>
        </p:nvGraphicFramePr>
        <p:xfrm>
          <a:off x="349417" y="2793169"/>
          <a:ext cx="5039360" cy="1828800"/>
        </p:xfrm>
        <a:graphic>
          <a:graphicData uri="http://schemas.openxmlformats.org/drawingml/2006/table">
            <a:tbl>
              <a:tblPr firstRow="1" firstCol="1" bandRow="1"/>
              <a:tblGrid>
                <a:gridCol w="1259840">
                  <a:extLst>
                    <a:ext uri="{9D8B030D-6E8A-4147-A177-3AD203B41FA5}">
                      <a16:colId xmlns:a16="http://schemas.microsoft.com/office/drawing/2014/main" val="2144913850"/>
                    </a:ext>
                  </a:extLst>
                </a:gridCol>
                <a:gridCol w="1259840">
                  <a:extLst>
                    <a:ext uri="{9D8B030D-6E8A-4147-A177-3AD203B41FA5}">
                      <a16:colId xmlns:a16="http://schemas.microsoft.com/office/drawing/2014/main" val="658705710"/>
                    </a:ext>
                  </a:extLst>
                </a:gridCol>
                <a:gridCol w="1259840">
                  <a:extLst>
                    <a:ext uri="{9D8B030D-6E8A-4147-A177-3AD203B41FA5}">
                      <a16:colId xmlns:a16="http://schemas.microsoft.com/office/drawing/2014/main" val="28185039"/>
                    </a:ext>
                  </a:extLst>
                </a:gridCol>
                <a:gridCol w="1259840">
                  <a:extLst>
                    <a:ext uri="{9D8B030D-6E8A-4147-A177-3AD203B41FA5}">
                      <a16:colId xmlns:a16="http://schemas.microsoft.com/office/drawing/2014/main" val="1611138010"/>
                    </a:ext>
                  </a:extLst>
                </a:gridCol>
              </a:tblGrid>
              <a:tr h="0">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Protein </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Arial" panose="020B0604020202020204" pitchFamily="34" charset="0"/>
                          <a:sym typeface="Symbol" panose="05050102010706020507" pitchFamily="18" charset="2"/>
                        </a:rPr>
                        <a:t></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K</a:t>
                      </a:r>
                      <a:r>
                        <a:rPr lang="en-US" sz="2400" kern="100" baseline="-25000">
                          <a:effectLst/>
                          <a:latin typeface="Arial" panose="020B0604020202020204" pitchFamily="34" charset="0"/>
                          <a:ea typeface="等线" panose="02010600030101010101" pitchFamily="2" charset="-122"/>
                          <a:cs typeface="Times New Roman" panose="02020603050405020304" pitchFamily="18" charset="0"/>
                        </a:rPr>
                        <a:t>s</a:t>
                      </a:r>
                      <a:r>
                        <a:rPr lang="en-US" sz="2400" kern="100">
                          <a:effectLst/>
                          <a:latin typeface="Arial" panose="020B0604020202020204" pitchFamily="34" charset="0"/>
                          <a:ea typeface="等线" panose="02010600030101010101" pitchFamily="2" charset="-122"/>
                          <a:cs typeface="Times New Roman" panose="02020603050405020304" pitchFamily="18" charset="0"/>
                        </a:rPr>
                        <a:t> [M</a:t>
                      </a:r>
                      <a:r>
                        <a:rPr lang="en-US" sz="2400" kern="100" baseline="30000">
                          <a:effectLst/>
                          <a:latin typeface="Arial" panose="020B0604020202020204" pitchFamily="34" charset="0"/>
                          <a:ea typeface="等线" panose="02010600030101010101" pitchFamily="2" charset="-122"/>
                          <a:cs typeface="Times New Roman" panose="02020603050405020304" pitchFamily="18" charset="0"/>
                        </a:rPr>
                        <a:t>-1</a:t>
                      </a:r>
                      <a:r>
                        <a:rPr lang="en-US" sz="2400" kern="100">
                          <a:effectLst/>
                          <a:latin typeface="Arial" panose="020B0604020202020204" pitchFamily="34" charset="0"/>
                          <a:ea typeface="等线" panose="02010600030101010101" pitchFamily="2" charset="-122"/>
                          <a:cs typeface="Times New Roman" panose="02020603050405020304" pitchFamily="18" charset="0"/>
                        </a:rPr>
                        <a:t>]</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S</a:t>
                      </a:r>
                      <a:r>
                        <a:rPr lang="en-US" sz="2400" kern="100" baseline="-25000">
                          <a:effectLst/>
                          <a:latin typeface="Arial" panose="020B0604020202020204" pitchFamily="34" charset="0"/>
                          <a:ea typeface="等线" panose="02010600030101010101" pitchFamily="2" charset="-122"/>
                          <a:cs typeface="Times New Roman" panose="02020603050405020304" pitchFamily="18" charset="0"/>
                        </a:rPr>
                        <a:t>0</a:t>
                      </a:r>
                      <a:r>
                        <a:rPr lang="en-US" sz="2400" kern="100">
                          <a:effectLst/>
                          <a:latin typeface="Arial" panose="020B0604020202020204" pitchFamily="34" charset="0"/>
                          <a:ea typeface="等线" panose="02010600030101010101" pitchFamily="2" charset="-122"/>
                          <a:cs typeface="Times New Roman" panose="02020603050405020304" pitchFamily="18" charset="0"/>
                        </a:rPr>
                        <a:t> [g/l]</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5514055"/>
                  </a:ext>
                </a:extLst>
              </a:tr>
              <a:tr h="0">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1</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6.30</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2.84</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0.3</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362238"/>
                  </a:ext>
                </a:extLst>
              </a:tr>
              <a:tr h="0">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2</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10.20</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4.34</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0.4</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270693"/>
                  </a:ext>
                </a:extLst>
              </a:tr>
              <a:tr h="0">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3</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8.60</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2.48</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5.0</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7363297"/>
                  </a:ext>
                </a:extLst>
              </a:tr>
              <a:tr h="0">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4</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8.00</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a:effectLst/>
                          <a:latin typeface="Arial" panose="020B0604020202020204" pitchFamily="34" charset="0"/>
                          <a:ea typeface="等线" panose="02010600030101010101" pitchFamily="2" charset="-122"/>
                          <a:cs typeface="Times New Roman" panose="02020603050405020304" pitchFamily="18" charset="0"/>
                        </a:rPr>
                        <a:t>3.97</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400" kern="100" dirty="0">
                          <a:effectLst/>
                          <a:latin typeface="Arial" panose="020B0604020202020204" pitchFamily="34" charset="0"/>
                          <a:ea typeface="等线" panose="02010600030101010101" pitchFamily="2" charset="-122"/>
                          <a:cs typeface="Times New Roman" panose="02020603050405020304" pitchFamily="18" charset="0"/>
                        </a:rPr>
                        <a:t>10.0</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3014924"/>
                  </a:ext>
                </a:extLst>
              </a:tr>
            </a:tbl>
          </a:graphicData>
        </a:graphic>
      </p:graphicFrame>
      <p:sp>
        <p:nvSpPr>
          <p:cNvPr id="6" name="矩形 5"/>
          <p:cNvSpPr/>
          <p:nvPr/>
        </p:nvSpPr>
        <p:spPr>
          <a:xfrm>
            <a:off x="349417" y="4832326"/>
            <a:ext cx="5039360" cy="646331"/>
          </a:xfrm>
          <a:prstGeom prst="rect">
            <a:avLst/>
          </a:prstGeom>
        </p:spPr>
        <p:txBody>
          <a:bodyPr wrap="square">
            <a:spAutoFit/>
          </a:bodyPr>
          <a:lstStyle/>
          <a:p>
            <a:r>
              <a:rPr lang="en-US" altLang="zh-CN" dirty="0">
                <a:latin typeface="Arial" panose="020B0604020202020204" pitchFamily="34" charset="0"/>
              </a:rPr>
              <a:t>The graph below integrates all the data contained in the table </a:t>
            </a:r>
            <a:endParaRPr lang="zh-CN" altLang="en-US" dirty="0"/>
          </a:p>
        </p:txBody>
      </p:sp>
      <p:pic>
        <p:nvPicPr>
          <p:cNvPr id="7" name="Picture 1"/>
          <p:cNvPicPr/>
          <p:nvPr/>
        </p:nvPicPr>
        <p:blipFill>
          <a:blip r:embed="rId2"/>
          <a:stretch>
            <a:fillRect/>
          </a:stretch>
        </p:blipFill>
        <p:spPr>
          <a:xfrm>
            <a:off x="6102359" y="2332133"/>
            <a:ext cx="5274310" cy="4384040"/>
          </a:xfrm>
          <a:prstGeom prst="rect">
            <a:avLst/>
          </a:prstGeom>
        </p:spPr>
      </p:pic>
    </p:spTree>
    <p:extLst>
      <p:ext uri="{BB962C8B-B14F-4D97-AF65-F5344CB8AC3E}">
        <p14:creationId xmlns:p14="http://schemas.microsoft.com/office/powerpoint/2010/main" val="2501250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265814" y="626469"/>
            <a:ext cx="5582094" cy="4136065"/>
          </a:xfrm>
          <a:prstGeom prst="rect">
            <a:avLst/>
          </a:prstGeom>
        </p:spPr>
      </p:pic>
      <p:sp>
        <p:nvSpPr>
          <p:cNvPr id="4" name="矩形 3"/>
          <p:cNvSpPr/>
          <p:nvPr/>
        </p:nvSpPr>
        <p:spPr>
          <a:xfrm>
            <a:off x="85060" y="199396"/>
            <a:ext cx="10806223" cy="369332"/>
          </a:xfrm>
          <a:prstGeom prst="rect">
            <a:avLst/>
          </a:prstGeom>
        </p:spPr>
        <p:txBody>
          <a:bodyPr wrap="square">
            <a:spAutoFit/>
          </a:bodyPr>
          <a:lstStyle/>
          <a:p>
            <a:pPr marL="228600" algn="just">
              <a:spcAft>
                <a:spcPts val="0"/>
              </a:spcAft>
            </a:pPr>
            <a:r>
              <a:rPr lang="en-US" altLang="zh-CN" kern="100" dirty="0">
                <a:latin typeface="Arial" panose="020B0604020202020204" pitchFamily="34" charset="0"/>
                <a:cs typeface="Times New Roman" panose="02020603050405020304" pitchFamily="18" charset="0"/>
              </a:rPr>
              <a:t>1. Determine the highest possible recovery yield of protein 4 if it is to be collected at 100% purity </a:t>
            </a:r>
            <a:endParaRPr lang="zh-CN" altLang="zh-CN" kern="100" dirty="0">
              <a:latin typeface="等线" panose="02010600030101010101" pitchFamily="2" charset="-122"/>
              <a:cs typeface="Times New Roman" panose="02020603050405020304" pitchFamily="18" charset="0"/>
            </a:endParaRPr>
          </a:p>
        </p:txBody>
      </p:sp>
      <p:sp>
        <p:nvSpPr>
          <p:cNvPr id="5" name="矩形 4"/>
          <p:cNvSpPr/>
          <p:nvPr/>
        </p:nvSpPr>
        <p:spPr>
          <a:xfrm>
            <a:off x="6071190" y="999461"/>
            <a:ext cx="5752215" cy="1233376"/>
          </a:xfrm>
          <a:prstGeom prst="rect">
            <a:avLst/>
          </a:prstGeom>
        </p:spPr>
        <p:txBody>
          <a:bodyPr wrap="square">
            <a:spAutoFit/>
          </a:bodyPr>
          <a:lstStyle/>
          <a:p>
            <a:pPr algn="just"/>
            <a:r>
              <a:rPr lang="en-US" altLang="zh-CN" dirty="0">
                <a:solidFill>
                  <a:srgbClr val="0000FF"/>
                </a:solidFill>
                <a:latin typeface="Calibri" panose="020F0502020204030204" pitchFamily="34" charset="0"/>
                <a:cs typeface="Times New Roman" panose="02020603050405020304" pitchFamily="18" charset="0"/>
              </a:rPr>
              <a:t>In this case the graph clearly shows that it is protein 4 which will precipitate first, followed by protein 2 from 2.56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protein 1 from 2.65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then protein 3 from 2.85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ammonium </a:t>
            </a:r>
            <a:r>
              <a:rPr lang="en-US" altLang="zh-CN" dirty="0" err="1">
                <a:solidFill>
                  <a:srgbClr val="0000FF"/>
                </a:solidFill>
                <a:latin typeface="Calibri" panose="020F0502020204030204" pitchFamily="34" charset="0"/>
                <a:cs typeface="Times New Roman" panose="02020603050405020304" pitchFamily="18" charset="0"/>
              </a:rPr>
              <a:t>sulphate</a:t>
            </a:r>
            <a:r>
              <a:rPr lang="en-US" altLang="zh-CN" dirty="0">
                <a:solidFill>
                  <a:srgbClr val="0000FF"/>
                </a:solidFill>
                <a:latin typeface="Calibri" panose="020F0502020204030204" pitchFamily="34" charset="0"/>
                <a:cs typeface="Times New Roman" panose="02020603050405020304" pitchFamily="18" charset="0"/>
              </a:rPr>
              <a:t>.</a:t>
            </a:r>
            <a:endParaRPr lang="zh-CN" altLang="en-US" dirty="0"/>
          </a:p>
        </p:txBody>
      </p:sp>
      <p:sp>
        <p:nvSpPr>
          <p:cNvPr id="6" name="矩形 5"/>
          <p:cNvSpPr/>
          <p:nvPr/>
        </p:nvSpPr>
        <p:spPr>
          <a:xfrm>
            <a:off x="6071190" y="2232837"/>
            <a:ext cx="5752215" cy="923330"/>
          </a:xfrm>
          <a:prstGeom prst="rect">
            <a:avLst/>
          </a:prstGeom>
        </p:spPr>
        <p:txBody>
          <a:bodyPr wrap="square">
            <a:spAutoFit/>
          </a:bodyPr>
          <a:lstStyle/>
          <a:p>
            <a:pPr algn="just"/>
            <a:r>
              <a:rPr lang="en-US" altLang="zh-CN" dirty="0" smtClean="0">
                <a:solidFill>
                  <a:srgbClr val="0000FF"/>
                </a:solidFill>
                <a:latin typeface="Calibri" panose="020F0502020204030204" pitchFamily="34" charset="0"/>
                <a:cs typeface="Times New Roman" panose="02020603050405020304" pitchFamily="18" charset="0"/>
              </a:rPr>
              <a:t>this </a:t>
            </a:r>
            <a:r>
              <a:rPr lang="en-US" altLang="zh-CN" dirty="0">
                <a:solidFill>
                  <a:srgbClr val="0000FF"/>
                </a:solidFill>
                <a:latin typeface="Calibri" panose="020F0502020204030204" pitchFamily="34" charset="0"/>
                <a:cs typeface="Times New Roman" panose="02020603050405020304" pitchFamily="18" charset="0"/>
              </a:rPr>
              <a:t>means that between 0 and 2.56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of salt, only protein 4 is precipitated. </a:t>
            </a:r>
            <a:r>
              <a:rPr lang="fr-CH" altLang="zh-CN" dirty="0">
                <a:solidFill>
                  <a:srgbClr val="0000FF"/>
                </a:solidFill>
                <a:latin typeface="Calibri" panose="020F0502020204030204" pitchFamily="34" charset="0"/>
                <a:cs typeface="Times New Roman" panose="02020603050405020304" pitchFamily="18" charset="0"/>
              </a:rPr>
              <a:t>Its residual concentration when protein 2 begins to precipitate is:</a:t>
            </a:r>
            <a:endParaRPr lang="zh-CN" altLang="en-US" dirty="0"/>
          </a:p>
        </p:txBody>
      </p:sp>
      <p:graphicFrame>
        <p:nvGraphicFramePr>
          <p:cNvPr id="8" name="表格 7"/>
          <p:cNvGraphicFramePr>
            <a:graphicFrameLocks noGrp="1"/>
          </p:cNvGraphicFramePr>
          <p:nvPr>
            <p:extLst>
              <p:ext uri="{D42A27DB-BD31-4B8C-83A1-F6EECF244321}">
                <p14:modId xmlns:p14="http://schemas.microsoft.com/office/powerpoint/2010/main" val="860157186"/>
              </p:ext>
            </p:extLst>
          </p:nvPr>
        </p:nvGraphicFramePr>
        <p:xfrm>
          <a:off x="382772" y="4921399"/>
          <a:ext cx="5465136" cy="1692910"/>
        </p:xfrm>
        <a:graphic>
          <a:graphicData uri="http://schemas.openxmlformats.org/drawingml/2006/table">
            <a:tbl>
              <a:tblPr/>
              <a:tblGrid>
                <a:gridCol w="737464">
                  <a:extLst>
                    <a:ext uri="{9D8B030D-6E8A-4147-A177-3AD203B41FA5}">
                      <a16:colId xmlns:a16="http://schemas.microsoft.com/office/drawing/2014/main" val="2874789569"/>
                    </a:ext>
                  </a:extLst>
                </a:gridCol>
                <a:gridCol w="474084">
                  <a:extLst>
                    <a:ext uri="{9D8B030D-6E8A-4147-A177-3AD203B41FA5}">
                      <a16:colId xmlns:a16="http://schemas.microsoft.com/office/drawing/2014/main" val="2557676384"/>
                    </a:ext>
                  </a:extLst>
                </a:gridCol>
                <a:gridCol w="750633">
                  <a:extLst>
                    <a:ext uri="{9D8B030D-6E8A-4147-A177-3AD203B41FA5}">
                      <a16:colId xmlns:a16="http://schemas.microsoft.com/office/drawing/2014/main" val="1993421614"/>
                    </a:ext>
                  </a:extLst>
                </a:gridCol>
                <a:gridCol w="684788">
                  <a:extLst>
                    <a:ext uri="{9D8B030D-6E8A-4147-A177-3AD203B41FA5}">
                      <a16:colId xmlns:a16="http://schemas.microsoft.com/office/drawing/2014/main" val="3951148883"/>
                    </a:ext>
                  </a:extLst>
                </a:gridCol>
                <a:gridCol w="1158872">
                  <a:extLst>
                    <a:ext uri="{9D8B030D-6E8A-4147-A177-3AD203B41FA5}">
                      <a16:colId xmlns:a16="http://schemas.microsoft.com/office/drawing/2014/main" val="3843813466"/>
                    </a:ext>
                  </a:extLst>
                </a:gridCol>
                <a:gridCol w="1659295">
                  <a:extLst>
                    <a:ext uri="{9D8B030D-6E8A-4147-A177-3AD203B41FA5}">
                      <a16:colId xmlns:a16="http://schemas.microsoft.com/office/drawing/2014/main" val="1995130925"/>
                    </a:ext>
                  </a:extLst>
                </a:gridCol>
              </a:tblGrid>
              <a:tr h="692150">
                <a:tc>
                  <a:txBody>
                    <a:bodyPr/>
                    <a:lstStyle/>
                    <a:p>
                      <a:pPr algn="just" fontAlgn="ctr"/>
                      <a:r>
                        <a:rPr lang="en-US" sz="1400" b="0" i="0" u="none" strike="noStrike">
                          <a:solidFill>
                            <a:srgbClr val="000000"/>
                          </a:solidFill>
                          <a:effectLst/>
                          <a:latin typeface="Arial" panose="020B0604020202020204" pitchFamily="34" charset="0"/>
                          <a:ea typeface="等线" panose="02010600030101010101" pitchFamily="2" charset="-122"/>
                        </a:rPr>
                        <a:t>Protein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sz="1400" b="0" i="0" u="none" strike="noStrike">
                          <a:solidFill>
                            <a:srgbClr val="000000"/>
                          </a:solidFill>
                          <a:effectLst/>
                          <a:latin typeface="Symbol" panose="05050102010706020507" pitchFamily="18" charset="2"/>
                          <a:ea typeface="等线" panose="02010600030101010101" pitchFamily="2" charset="-122"/>
                        </a:rPr>
                        <a:t>b</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sz="1400" b="0" i="0" u="none" strike="noStrike" dirty="0">
                          <a:solidFill>
                            <a:srgbClr val="000000"/>
                          </a:solidFill>
                          <a:effectLst/>
                          <a:latin typeface="Arial" panose="020B0604020202020204" pitchFamily="34" charset="0"/>
                          <a:ea typeface="等线" panose="02010600030101010101" pitchFamily="2" charset="-122"/>
                        </a:rPr>
                        <a:t>K</a:t>
                      </a:r>
                      <a:r>
                        <a:rPr lang="en-US" sz="1400" b="0" i="0" u="none" strike="noStrike" baseline="-25000" dirty="0">
                          <a:solidFill>
                            <a:srgbClr val="000000"/>
                          </a:solidFill>
                          <a:effectLst/>
                          <a:latin typeface="Arial" panose="020B0604020202020204" pitchFamily="34" charset="0"/>
                          <a:ea typeface="等线" panose="02010600030101010101" pitchFamily="2" charset="-122"/>
                        </a:rPr>
                        <a:t>s</a:t>
                      </a:r>
                      <a:r>
                        <a:rPr lang="en-US" sz="1400" b="0" i="0" u="none" strike="noStrike" dirty="0">
                          <a:solidFill>
                            <a:srgbClr val="000000"/>
                          </a:solidFill>
                          <a:effectLst/>
                          <a:latin typeface="Arial" panose="020B0604020202020204" pitchFamily="34" charset="0"/>
                          <a:ea typeface="等线" panose="02010600030101010101" pitchFamily="2" charset="-122"/>
                        </a:rPr>
                        <a:t> [M</a:t>
                      </a:r>
                      <a:r>
                        <a:rPr lang="en-US" sz="1400" b="0" i="0" u="none" strike="noStrike" baseline="30000" dirty="0">
                          <a:solidFill>
                            <a:srgbClr val="000000"/>
                          </a:solidFill>
                          <a:effectLst/>
                          <a:latin typeface="Arial" panose="020B0604020202020204" pitchFamily="34" charset="0"/>
                          <a:ea typeface="等线" panose="02010600030101010101" pitchFamily="2" charset="-122"/>
                        </a:rPr>
                        <a:t>-1</a:t>
                      </a:r>
                      <a:r>
                        <a:rPr lang="en-US" sz="1400" b="0" i="0" u="none" strike="noStrike" dirty="0">
                          <a:solidFill>
                            <a:srgbClr val="000000"/>
                          </a:solidFill>
                          <a:effectLst/>
                          <a:latin typeface="Arial" panose="020B0604020202020204" pitchFamily="34" charset="0"/>
                          <a:ea typeface="等线" panose="02010600030101010101" pitchFamily="2" charset="-122"/>
                        </a:rPr>
                        <a: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sz="1400" b="0" i="0" u="none" strike="noStrike">
                          <a:solidFill>
                            <a:srgbClr val="000000"/>
                          </a:solidFill>
                          <a:effectLst/>
                          <a:latin typeface="Arial" panose="020B0604020202020204" pitchFamily="34" charset="0"/>
                          <a:ea typeface="等线" panose="02010600030101010101" pitchFamily="2" charset="-122"/>
                        </a:rPr>
                        <a:t>S</a:t>
                      </a:r>
                      <a:r>
                        <a:rPr lang="en-US" sz="1400" b="0" i="0" u="none" strike="noStrike" baseline="-25000">
                          <a:solidFill>
                            <a:srgbClr val="000000"/>
                          </a:solidFill>
                          <a:effectLst/>
                          <a:latin typeface="Arial" panose="020B0604020202020204" pitchFamily="34" charset="0"/>
                          <a:ea typeface="等线" panose="02010600030101010101" pitchFamily="2" charset="-122"/>
                        </a:rPr>
                        <a:t>0</a:t>
                      </a:r>
                      <a:r>
                        <a:rPr lang="en-US" sz="1400" b="0" i="0" u="none" strike="noStrike">
                          <a:solidFill>
                            <a:srgbClr val="000000"/>
                          </a:solidFill>
                          <a:effectLst/>
                          <a:latin typeface="Arial" panose="020B0604020202020204" pitchFamily="34" charset="0"/>
                          <a:ea typeface="等线" panose="02010600030101010101" pitchFamily="2" charset="-122"/>
                        </a:rPr>
                        <a:t> [g/l]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sz="1400" b="0" i="0" u="none" strike="noStrike">
                          <a:solidFill>
                            <a:srgbClr val="000000"/>
                          </a:solidFill>
                          <a:effectLst/>
                          <a:latin typeface="Arial" panose="020B0604020202020204" pitchFamily="34" charset="0"/>
                          <a:ea typeface="等线" panose="02010600030101010101" pitchFamily="2" charset="-122"/>
                        </a:rPr>
                        <a:t>ln(s)</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just" fontAlgn="ctr"/>
                      <a:r>
                        <a:rPr lang="en-US" sz="1400" b="0" i="0" u="none" strike="noStrike">
                          <a:solidFill>
                            <a:srgbClr val="000000"/>
                          </a:solidFill>
                          <a:effectLst/>
                          <a:latin typeface="Arial" panose="020B0604020202020204" pitchFamily="34" charset="0"/>
                          <a:ea typeface="等线" panose="02010600030101010101" pitchFamily="2" charset="-122"/>
                        </a:rPr>
                        <a:t>salt conc. when S0</a:t>
                      </a:r>
                    </a:p>
                  </a:txBody>
                  <a:tcPr marL="6350" marR="6350" marT="6350" marB="0" anchor="ctr">
                    <a:lnL>
                      <a:noFill/>
                    </a:lnL>
                    <a:lnR>
                      <a:noFill/>
                    </a:lnR>
                    <a:lnT>
                      <a:noFill/>
                    </a:lnT>
                    <a:lnB>
                      <a:noFill/>
                    </a:lnB>
                  </a:tcPr>
                </a:tc>
                <a:extLst>
                  <a:ext uri="{0D108BD9-81ED-4DB2-BD59-A6C34878D82A}">
                    <a16:rowId xmlns:a16="http://schemas.microsoft.com/office/drawing/2014/main" val="1088344632"/>
                  </a:ext>
                </a:extLst>
              </a:tr>
              <a:tr h="184150">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6.3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2.84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0.3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-1.20397</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altLang="zh-CN" sz="1600" b="0" i="0" u="none" strike="noStrike" dirty="0">
                          <a:solidFill>
                            <a:srgbClr val="000000"/>
                          </a:solidFill>
                          <a:effectLst/>
                          <a:latin typeface="等线" panose="02010600030101010101" pitchFamily="2" charset="-122"/>
                          <a:ea typeface="等线" panose="02010600030101010101" pitchFamily="2" charset="-122"/>
                        </a:rPr>
                        <a:t>2.642244</a:t>
                      </a:r>
                    </a:p>
                  </a:txBody>
                  <a:tcPr marL="6350" marR="6350" marT="6350" marB="0" anchor="b">
                    <a:lnL>
                      <a:noFill/>
                    </a:lnL>
                    <a:lnR>
                      <a:noFill/>
                    </a:lnR>
                    <a:lnT>
                      <a:noFill/>
                    </a:lnT>
                    <a:lnB>
                      <a:noFill/>
                    </a:lnB>
                  </a:tcPr>
                </a:tc>
                <a:extLst>
                  <a:ext uri="{0D108BD9-81ED-4DB2-BD59-A6C34878D82A}">
                    <a16:rowId xmlns:a16="http://schemas.microsoft.com/office/drawing/2014/main" val="2626609218"/>
                  </a:ext>
                </a:extLst>
              </a:tr>
              <a:tr h="184150">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10.2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4.34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0.4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-0.91629</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2.561357</a:t>
                      </a:r>
                    </a:p>
                  </a:txBody>
                  <a:tcPr marL="6350" marR="6350" marT="6350" marB="0" anchor="b">
                    <a:lnL>
                      <a:noFill/>
                    </a:lnL>
                    <a:lnR>
                      <a:noFill/>
                    </a:lnR>
                    <a:lnT>
                      <a:noFill/>
                    </a:lnT>
                    <a:lnB>
                      <a:noFill/>
                    </a:lnB>
                  </a:tcPr>
                </a:tc>
                <a:extLst>
                  <a:ext uri="{0D108BD9-81ED-4DB2-BD59-A6C34878D82A}">
                    <a16:rowId xmlns:a16="http://schemas.microsoft.com/office/drawing/2014/main" val="3331499001"/>
                  </a:ext>
                </a:extLst>
              </a:tr>
              <a:tr h="184150">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8.6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2.48</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1.609438</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2.818775</a:t>
                      </a:r>
                    </a:p>
                  </a:txBody>
                  <a:tcPr marL="6350" marR="6350" marT="6350" marB="0" anchor="b">
                    <a:lnL>
                      <a:noFill/>
                    </a:lnL>
                    <a:lnR>
                      <a:noFill/>
                    </a:lnR>
                    <a:lnT>
                      <a:noFill/>
                    </a:lnT>
                    <a:lnB>
                      <a:noFill/>
                    </a:lnB>
                  </a:tcPr>
                </a:tc>
                <a:extLst>
                  <a:ext uri="{0D108BD9-81ED-4DB2-BD59-A6C34878D82A}">
                    <a16:rowId xmlns:a16="http://schemas.microsoft.com/office/drawing/2014/main" val="3400570153"/>
                  </a:ext>
                </a:extLst>
              </a:tr>
              <a:tr h="184150">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8</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3.97</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r>
                        <a:rPr lang="en-US" altLang="zh-CN" sz="1400" b="0" i="0" u="none" strike="noStrike">
                          <a:solidFill>
                            <a:srgbClr val="000000"/>
                          </a:solidFill>
                          <a:effectLst/>
                          <a:latin typeface="Arial" panose="020B0604020202020204" pitchFamily="34" charset="0"/>
                          <a:ea typeface="等线" panose="02010600030101010101" pitchFamily="2" charset="-122"/>
                        </a:rPr>
                        <a:t>10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zh-CN" sz="1600" b="0" i="0" u="none" strike="noStrike">
                          <a:solidFill>
                            <a:srgbClr val="000000"/>
                          </a:solidFill>
                          <a:effectLst/>
                          <a:latin typeface="等线" panose="02010600030101010101" pitchFamily="2" charset="-122"/>
                          <a:ea typeface="等线" panose="02010600030101010101" pitchFamily="2" charset="-122"/>
                        </a:rPr>
                        <a:t>2.302585</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altLang="zh-CN" sz="1600" b="0" i="0" u="none" strike="noStrike" dirty="0">
                          <a:solidFill>
                            <a:srgbClr val="000000"/>
                          </a:solidFill>
                          <a:effectLst/>
                          <a:latin typeface="等线" panose="02010600030101010101" pitchFamily="2" charset="-122"/>
                          <a:ea typeface="等线" panose="02010600030101010101" pitchFamily="2" charset="-122"/>
                        </a:rPr>
                        <a:t>1.435117</a:t>
                      </a:r>
                    </a:p>
                  </a:txBody>
                  <a:tcPr marL="6350" marR="6350" marT="6350" marB="0" anchor="b">
                    <a:lnL>
                      <a:noFill/>
                    </a:lnL>
                    <a:lnR>
                      <a:noFill/>
                    </a:lnR>
                    <a:lnT>
                      <a:noFill/>
                    </a:lnT>
                    <a:lnB>
                      <a:noFill/>
                    </a:lnB>
                  </a:tcPr>
                </a:tc>
                <a:extLst>
                  <a:ext uri="{0D108BD9-81ED-4DB2-BD59-A6C34878D82A}">
                    <a16:rowId xmlns:a16="http://schemas.microsoft.com/office/drawing/2014/main" val="1243104119"/>
                  </a:ext>
                </a:extLst>
              </a:tr>
            </a:tbl>
          </a:graphicData>
        </a:graphic>
      </p:graphicFrame>
      <p:sp>
        <p:nvSpPr>
          <p:cNvPr id="9" name="矩形 8"/>
          <p:cNvSpPr/>
          <p:nvPr/>
        </p:nvSpPr>
        <p:spPr>
          <a:xfrm>
            <a:off x="6071190" y="3275403"/>
            <a:ext cx="5752215" cy="1200329"/>
          </a:xfrm>
          <a:prstGeom prst="rect">
            <a:avLst/>
          </a:prstGeom>
        </p:spPr>
        <p:txBody>
          <a:bodyPr wrap="square">
            <a:spAutoFit/>
          </a:bodyPr>
          <a:lstStyle/>
          <a:p>
            <a:pPr algn="just">
              <a:spcAft>
                <a:spcPts val="0"/>
              </a:spcAft>
            </a:pPr>
            <a:r>
              <a:rPr lang="en-US" altLang="zh-CN" dirty="0">
                <a:solidFill>
                  <a:srgbClr val="0000FF"/>
                </a:solidFill>
                <a:latin typeface="Calibri" panose="020F0502020204030204" pitchFamily="34" charset="0"/>
                <a:cs typeface="Times New Roman" panose="02020603050405020304" pitchFamily="18" charset="0"/>
              </a:rPr>
              <a:t>This means that between 0 and 2.56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of salt, only protein 4 is precipitated. </a:t>
            </a:r>
            <a:r>
              <a:rPr lang="fr-CH" altLang="zh-CN" dirty="0">
                <a:solidFill>
                  <a:srgbClr val="0000FF"/>
                </a:solidFill>
                <a:latin typeface="Calibri" panose="020F0502020204030204" pitchFamily="34" charset="0"/>
                <a:cs typeface="Times New Roman" panose="02020603050405020304" pitchFamily="18" charset="0"/>
              </a:rPr>
              <a:t>Its residual concentration when protein 2 begins to precipitate is:</a:t>
            </a:r>
            <a:endParaRPr lang="zh-CN" altLang="zh-CN" dirty="0">
              <a:latin typeface="Calibri" panose="020F0502020204030204" pitchFamily="34" charset="0"/>
              <a:cs typeface="Times New Roman" panose="02020603050405020304" pitchFamily="18" charset="0"/>
            </a:endParaRPr>
          </a:p>
          <a:p>
            <a:pPr algn="just">
              <a:spcAft>
                <a:spcPts val="0"/>
              </a:spcAft>
            </a:pPr>
            <a:r>
              <a:rPr lang="fr-CH" altLang="zh-CN" dirty="0">
                <a:solidFill>
                  <a:srgbClr val="0000FF"/>
                </a:solidFill>
                <a:latin typeface="Calibri" panose="020F0502020204030204" pitchFamily="34" charset="0"/>
                <a:cs typeface="Times New Roman" panose="02020603050405020304" pitchFamily="18" charset="0"/>
              </a:rPr>
              <a:t>ln(S</a:t>
            </a:r>
            <a:r>
              <a:rPr lang="fr-CH" altLang="zh-CN" baseline="-25000" dirty="0">
                <a:solidFill>
                  <a:srgbClr val="0000FF"/>
                </a:solidFill>
                <a:latin typeface="Calibri" panose="020F0502020204030204" pitchFamily="34" charset="0"/>
                <a:cs typeface="Times New Roman" panose="02020603050405020304" pitchFamily="18" charset="0"/>
              </a:rPr>
              <a:t>4</a:t>
            </a:r>
            <a:r>
              <a:rPr lang="fr-CH" altLang="zh-CN" dirty="0">
                <a:solidFill>
                  <a:srgbClr val="0000FF"/>
                </a:solidFill>
                <a:latin typeface="Calibri" panose="020F0502020204030204" pitchFamily="34" charset="0"/>
                <a:cs typeface="Times New Roman" panose="02020603050405020304" pitchFamily="18" charset="0"/>
              </a:rPr>
              <a:t>) = 8.00-3.97*2.56 = -2.163, hence S</a:t>
            </a:r>
            <a:r>
              <a:rPr lang="fr-CH" altLang="zh-CN" baseline="-25000" dirty="0">
                <a:solidFill>
                  <a:srgbClr val="0000FF"/>
                </a:solidFill>
                <a:latin typeface="Calibri" panose="020F0502020204030204" pitchFamily="34" charset="0"/>
                <a:cs typeface="Times New Roman" panose="02020603050405020304" pitchFamily="18" charset="0"/>
              </a:rPr>
              <a:t>4 </a:t>
            </a:r>
            <a:r>
              <a:rPr lang="fr-CH" altLang="zh-CN" dirty="0">
                <a:solidFill>
                  <a:srgbClr val="0000FF"/>
                </a:solidFill>
                <a:latin typeface="Calibri" panose="020F0502020204030204" pitchFamily="34" charset="0"/>
                <a:cs typeface="Times New Roman" panose="02020603050405020304" pitchFamily="18" charset="0"/>
              </a:rPr>
              <a:t>= 0.115 g/l</a:t>
            </a:r>
            <a:endParaRPr lang="zh-CN" altLang="zh-CN" dirty="0">
              <a:latin typeface="Calibri" panose="020F0502020204030204" pitchFamily="34" charset="0"/>
              <a:cs typeface="Times New Roman" panose="02020603050405020304" pitchFamily="18" charset="0"/>
            </a:endParaRPr>
          </a:p>
        </p:txBody>
      </p:sp>
      <p:sp>
        <p:nvSpPr>
          <p:cNvPr id="10" name="矩形 9"/>
          <p:cNvSpPr/>
          <p:nvPr/>
        </p:nvSpPr>
        <p:spPr>
          <a:xfrm>
            <a:off x="6053471" y="4594968"/>
            <a:ext cx="5918789" cy="1200329"/>
          </a:xfrm>
          <a:prstGeom prst="rect">
            <a:avLst/>
          </a:prstGeom>
        </p:spPr>
        <p:txBody>
          <a:bodyPr wrap="square">
            <a:spAutoFit/>
          </a:bodyPr>
          <a:lstStyle/>
          <a:p>
            <a:r>
              <a:rPr lang="en-US" altLang="zh-CN" dirty="0">
                <a:solidFill>
                  <a:srgbClr val="0000FF"/>
                </a:solidFill>
                <a:latin typeface="Calibri" panose="020F0502020204030204" pitchFamily="34" charset="0"/>
                <a:cs typeface="Times New Roman" panose="02020603050405020304" pitchFamily="18" charset="0"/>
              </a:rPr>
              <a:t>Starting from 10 g/l and assuming that the addition of salt does not change the volumes, this means we have precipitated (10 - 0.115)/10 = 0.989 = 98.9% of protein 4 between 0 and 2.56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of salt.</a:t>
            </a:r>
            <a:endParaRPr lang="zh-CN" altLang="en-US" dirty="0"/>
          </a:p>
        </p:txBody>
      </p:sp>
    </p:spTree>
    <p:extLst>
      <p:ext uri="{BB962C8B-B14F-4D97-AF65-F5344CB8AC3E}">
        <p14:creationId xmlns:p14="http://schemas.microsoft.com/office/powerpoint/2010/main" val="2255518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47331" y="309195"/>
            <a:ext cx="11529236" cy="646331"/>
          </a:xfrm>
          <a:prstGeom prst="rect">
            <a:avLst/>
          </a:prstGeom>
        </p:spPr>
        <p:txBody>
          <a:bodyPr wrap="square">
            <a:spAutoFit/>
          </a:bodyPr>
          <a:lstStyle/>
          <a:p>
            <a:r>
              <a:rPr lang="en-US" altLang="zh-CN" dirty="0" smtClean="0">
                <a:latin typeface="Arial" panose="020B0604020202020204" pitchFamily="34" charset="0"/>
              </a:rPr>
              <a:t>2. Which </a:t>
            </a:r>
            <a:r>
              <a:rPr lang="en-US" altLang="zh-CN" dirty="0">
                <a:latin typeface="Arial" panose="020B0604020202020204" pitchFamily="34" charset="0"/>
              </a:rPr>
              <a:t>is the highest achievable recovery yield for protein 3 if it should represent at least 99% of the proteins present in the supernatant?</a:t>
            </a:r>
            <a:endParaRPr lang="zh-CN" altLang="en-US" dirty="0"/>
          </a:p>
        </p:txBody>
      </p:sp>
      <p:pic>
        <p:nvPicPr>
          <p:cNvPr id="3" name="Picture 1"/>
          <p:cNvPicPr/>
          <p:nvPr/>
        </p:nvPicPr>
        <p:blipFill>
          <a:blip r:embed="rId2"/>
          <a:stretch>
            <a:fillRect/>
          </a:stretch>
        </p:blipFill>
        <p:spPr>
          <a:xfrm>
            <a:off x="347331" y="955526"/>
            <a:ext cx="5582094" cy="4136065"/>
          </a:xfrm>
          <a:prstGeom prst="rect">
            <a:avLst/>
          </a:prstGeom>
        </p:spPr>
      </p:pic>
      <p:sp>
        <p:nvSpPr>
          <p:cNvPr id="4" name="矩形 3"/>
          <p:cNvSpPr/>
          <p:nvPr/>
        </p:nvSpPr>
        <p:spPr>
          <a:xfrm>
            <a:off x="6021572" y="955526"/>
            <a:ext cx="6096000" cy="1477328"/>
          </a:xfrm>
          <a:prstGeom prst="rect">
            <a:avLst/>
          </a:prstGeom>
        </p:spPr>
        <p:txBody>
          <a:bodyPr>
            <a:spAutoFit/>
          </a:bodyPr>
          <a:lstStyle/>
          <a:p>
            <a:pPr algn="just"/>
            <a:r>
              <a:rPr lang="en-US" altLang="zh-CN" dirty="0" smtClean="0">
                <a:solidFill>
                  <a:srgbClr val="0000FF"/>
                </a:solidFill>
                <a:latin typeface="Calibri" panose="020F0502020204030204" pitchFamily="34" charset="0"/>
                <a:cs typeface="Times New Roman" panose="02020603050405020304" pitchFamily="18" charset="0"/>
              </a:rPr>
              <a:t>Protein </a:t>
            </a:r>
            <a:r>
              <a:rPr lang="en-US" altLang="zh-CN" dirty="0">
                <a:solidFill>
                  <a:srgbClr val="0000FF"/>
                </a:solidFill>
                <a:latin typeface="Calibri" panose="020F0502020204030204" pitchFamily="34" charset="0"/>
                <a:cs typeface="Times New Roman" panose="02020603050405020304" pitchFamily="18" charset="0"/>
              </a:rPr>
              <a:t>3 is the last to precipitate and that its concentration in the supernatant remains much higher than those of the others as the salt content increases, so that one would expect it to represent a large majority (99%) of the proteins still present in solution.</a:t>
            </a:r>
            <a:endParaRPr lang="zh-CN" altLang="en-US" dirty="0"/>
          </a:p>
        </p:txBody>
      </p:sp>
      <mc:AlternateContent xmlns:mc="http://schemas.openxmlformats.org/markup-compatibility/2006" xmlns:a14="http://schemas.microsoft.com/office/drawing/2010/main">
        <mc:Choice Requires="a14">
          <p:sp>
            <p:nvSpPr>
              <p:cNvPr id="5" name="矩形 4"/>
              <p:cNvSpPr/>
              <p:nvPr/>
            </p:nvSpPr>
            <p:spPr>
              <a:xfrm>
                <a:off x="6713585" y="2465812"/>
                <a:ext cx="4163522" cy="61337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𝑠</m:t>
                              </m:r>
                            </m:e>
                            <m:sub>
                              <m:r>
                                <a:rPr lang="zh-CN" altLang="en-US" i="0">
                                  <a:latin typeface="Cambria Math" panose="02040503050406030204" pitchFamily="18" charset="0"/>
                                </a:rPr>
                                <m:t>3</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𝑠</m:t>
                              </m:r>
                            </m:e>
                            <m:sub>
                              <m:r>
                                <a:rPr lang="zh-CN" altLang="en-US" i="0">
                                  <a:latin typeface="Cambria Math" panose="02040503050406030204" pitchFamily="18" charset="0"/>
                                </a:rPr>
                                <m:t>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𝑠</m:t>
                              </m:r>
                            </m:e>
                            <m:sub>
                              <m:r>
                                <a:rPr lang="zh-CN" altLang="en-US" i="0">
                                  <a:latin typeface="Cambria Math" panose="02040503050406030204" pitchFamily="18" charset="0"/>
                                </a:rPr>
                                <m:t>2</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𝑠</m:t>
                              </m:r>
                            </m:e>
                            <m:sub>
                              <m:r>
                                <a:rPr lang="zh-CN" altLang="en-US" i="0">
                                  <a:latin typeface="Cambria Math" panose="02040503050406030204" pitchFamily="18" charset="0"/>
                                </a:rPr>
                                <m:t>3</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𝑠</m:t>
                              </m:r>
                            </m:e>
                            <m:sub>
                              <m:r>
                                <a:rPr lang="zh-CN" altLang="en-US" i="0">
                                  <a:latin typeface="Cambria Math" panose="02040503050406030204" pitchFamily="18" charset="0"/>
                                </a:rPr>
                                <m:t>4</m:t>
                              </m:r>
                            </m:sub>
                          </m:sSub>
                        </m:den>
                      </m:f>
                      <m:r>
                        <a:rPr lang="zh-CN" altLang="en-US" i="0">
                          <a:latin typeface="Cambria Math" panose="02040503050406030204" pitchFamily="18" charset="0"/>
                        </a:rPr>
                        <m:t>≥0.99</m:t>
                      </m:r>
                    </m:oMath>
                  </m:oMathPara>
                </a14:m>
                <a:endParaRPr lang="zh-CN" altLang="en-US" dirty="0"/>
              </a:p>
            </p:txBody>
          </p:sp>
        </mc:Choice>
        <mc:Fallback xmlns="">
          <p:sp>
            <p:nvSpPr>
              <p:cNvPr id="5" name="矩形 4"/>
              <p:cNvSpPr>
                <a:spLocks noRot="1" noChangeAspect="1" noMove="1" noResize="1" noEditPoints="1" noAdjustHandles="1" noChangeArrowheads="1" noChangeShapeType="1" noTextEdit="1"/>
              </p:cNvSpPr>
              <p:nvPr/>
            </p:nvSpPr>
            <p:spPr>
              <a:xfrm>
                <a:off x="6713585" y="2465812"/>
                <a:ext cx="4163522" cy="613373"/>
              </a:xfrm>
              <a:prstGeom prst="rect">
                <a:avLst/>
              </a:prstGeom>
              <a:blipFill>
                <a:blip r:embed="rId3"/>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 name="矩形 5"/>
              <p:cNvSpPr/>
              <p:nvPr/>
            </p:nvSpPr>
            <p:spPr>
              <a:xfrm>
                <a:off x="7725726" y="3223069"/>
                <a:ext cx="213924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𝐶</m:t>
                          </m:r>
                        </m:e>
                        <m:sub>
                          <m:r>
                            <a:rPr lang="zh-CN" altLang="en-US" i="1">
                              <a:latin typeface="Cambria Math" panose="02040503050406030204" pitchFamily="18" charset="0"/>
                            </a:rPr>
                            <m:t>𝑠𝑎𝑙𝑡</m:t>
                          </m:r>
                        </m:sub>
                      </m:sSub>
                      <m:r>
                        <a:rPr lang="zh-CN" altLang="en-US" i="0">
                          <a:latin typeface="Cambria Math" panose="02040503050406030204" pitchFamily="18" charset="0"/>
                        </a:rPr>
                        <m:t>≥6.40 </m:t>
                      </m:r>
                      <m:r>
                        <a:rPr lang="zh-CN" altLang="en-US" i="1">
                          <a:latin typeface="Cambria Math" panose="02040503050406030204" pitchFamily="18" charset="0"/>
                        </a:rPr>
                        <m:t>𝑚𝑜</m:t>
                      </m:r>
                      <m:f>
                        <m:fPr>
                          <m:type m:val="lin"/>
                          <m:ctrlPr>
                            <a:rPr lang="zh-CN" altLang="en-US" i="1">
                              <a:latin typeface="Cambria Math" panose="02040503050406030204" pitchFamily="18" charset="0"/>
                            </a:rPr>
                          </m:ctrlPr>
                        </m:fPr>
                        <m:num>
                          <m:r>
                            <a:rPr lang="zh-CN" altLang="en-US" i="1">
                              <a:latin typeface="Cambria Math" panose="02040503050406030204" pitchFamily="18" charset="0"/>
                            </a:rPr>
                            <m:t>𝑙</m:t>
                          </m:r>
                        </m:num>
                        <m:den>
                          <m:r>
                            <a:rPr lang="zh-CN" altLang="en-US" i="1">
                              <a:latin typeface="Cambria Math" panose="02040503050406030204" pitchFamily="18" charset="0"/>
                            </a:rPr>
                            <m:t>𝑙</m:t>
                          </m:r>
                        </m:den>
                      </m:f>
                    </m:oMath>
                  </m:oMathPara>
                </a14:m>
                <a:endParaRPr lang="zh-CN" altLang="en-US" dirty="0"/>
              </a:p>
            </p:txBody>
          </p:sp>
        </mc:Choice>
        <mc:Fallback xmlns="">
          <p:sp>
            <p:nvSpPr>
              <p:cNvPr id="6" name="矩形 5"/>
              <p:cNvSpPr>
                <a:spLocks noRot="1" noChangeAspect="1" noMove="1" noResize="1" noEditPoints="1" noAdjustHandles="1" noChangeArrowheads="1" noChangeShapeType="1" noTextEdit="1"/>
              </p:cNvSpPr>
              <p:nvPr/>
            </p:nvSpPr>
            <p:spPr>
              <a:xfrm>
                <a:off x="7725726" y="3223069"/>
                <a:ext cx="2139240" cy="369332"/>
              </a:xfrm>
              <a:prstGeom prst="rect">
                <a:avLst/>
              </a:prstGeom>
              <a:blipFill>
                <a:blip r:embed="rId4"/>
                <a:stretch>
                  <a:fillRect t="-118333" r="-24501" b="-180000"/>
                </a:stretch>
              </a:blipFill>
            </p:spPr>
            <p:txBody>
              <a:bodyPr/>
              <a:lstStyle/>
              <a:p>
                <a:r>
                  <a:rPr lang="zh-CN" altLang="en-US">
                    <a:noFill/>
                  </a:rPr>
                  <a:t> </a:t>
                </a:r>
              </a:p>
            </p:txBody>
          </p:sp>
        </mc:Fallback>
      </mc:AlternateContent>
      <p:sp>
        <p:nvSpPr>
          <p:cNvPr id="7" name="矩形 6"/>
          <p:cNvSpPr/>
          <p:nvPr/>
        </p:nvSpPr>
        <p:spPr>
          <a:xfrm>
            <a:off x="6021571" y="4157629"/>
            <a:ext cx="6003853" cy="1477328"/>
          </a:xfrm>
          <a:prstGeom prst="rect">
            <a:avLst/>
          </a:prstGeom>
        </p:spPr>
        <p:txBody>
          <a:bodyPr wrap="square">
            <a:spAutoFit/>
          </a:bodyPr>
          <a:lstStyle/>
          <a:p>
            <a:pPr algn="just"/>
            <a:r>
              <a:rPr lang="en-US" altLang="zh-CN" dirty="0" smtClean="0">
                <a:solidFill>
                  <a:srgbClr val="0000FF"/>
                </a:solidFill>
                <a:latin typeface="Calibri" panose="020F0502020204030204" pitchFamily="34" charset="0"/>
                <a:cs typeface="Times New Roman" panose="02020603050405020304" pitchFamily="18" charset="0"/>
              </a:rPr>
              <a:t>At </a:t>
            </a:r>
            <a:r>
              <a:rPr lang="en-US" altLang="zh-CN" dirty="0">
                <a:solidFill>
                  <a:srgbClr val="0000FF"/>
                </a:solidFill>
                <a:latin typeface="Calibri" panose="020F0502020204030204" pitchFamily="34" charset="0"/>
                <a:cs typeface="Times New Roman" panose="02020603050405020304" pitchFamily="18" charset="0"/>
              </a:rPr>
              <a:t>6.40 </a:t>
            </a:r>
            <a:r>
              <a:rPr lang="en-US" altLang="zh-CN" dirty="0" err="1">
                <a:solidFill>
                  <a:srgbClr val="0000FF"/>
                </a:solidFill>
                <a:latin typeface="Calibri" panose="020F0502020204030204" pitchFamily="34" charset="0"/>
                <a:cs typeface="Times New Roman" panose="02020603050405020304" pitchFamily="18" charset="0"/>
              </a:rPr>
              <a:t>mol</a:t>
            </a:r>
            <a:r>
              <a:rPr lang="en-US" altLang="zh-CN" dirty="0">
                <a:solidFill>
                  <a:srgbClr val="0000FF"/>
                </a:solidFill>
                <a:latin typeface="Calibri" panose="020F0502020204030204" pitchFamily="34" charset="0"/>
                <a:cs typeface="Times New Roman" panose="02020603050405020304" pitchFamily="18" charset="0"/>
              </a:rPr>
              <a:t>/l of precipitating agent, the residual concentration of protein 3 in the supernatant is of the order of 7*10</a:t>
            </a:r>
            <a:r>
              <a:rPr lang="en-US" altLang="zh-CN" baseline="30000" dirty="0">
                <a:solidFill>
                  <a:srgbClr val="0000FF"/>
                </a:solidFill>
                <a:latin typeface="Calibri" panose="020F0502020204030204" pitchFamily="34" charset="0"/>
                <a:cs typeface="Times New Roman" panose="02020603050405020304" pitchFamily="18" charset="0"/>
              </a:rPr>
              <a:t>-4</a:t>
            </a:r>
            <a:r>
              <a:rPr lang="en-US" altLang="zh-CN" dirty="0">
                <a:solidFill>
                  <a:srgbClr val="0000FF"/>
                </a:solidFill>
                <a:latin typeface="Calibri" panose="020F0502020204030204" pitchFamily="34" charset="0"/>
                <a:cs typeface="Times New Roman" panose="02020603050405020304" pitchFamily="18" charset="0"/>
              </a:rPr>
              <a:t> g/l, which represents only 1.4*10</a:t>
            </a:r>
            <a:r>
              <a:rPr lang="en-US" altLang="zh-CN" baseline="30000" dirty="0">
                <a:solidFill>
                  <a:srgbClr val="0000FF"/>
                </a:solidFill>
                <a:latin typeface="Calibri" panose="020F0502020204030204" pitchFamily="34" charset="0"/>
                <a:cs typeface="Times New Roman" panose="02020603050405020304" pitchFamily="18" charset="0"/>
              </a:rPr>
              <a:t>-2</a:t>
            </a:r>
            <a:r>
              <a:rPr lang="en-US" altLang="zh-CN" dirty="0">
                <a:solidFill>
                  <a:srgbClr val="0000FF"/>
                </a:solidFill>
                <a:latin typeface="Calibri" panose="020F0502020204030204" pitchFamily="34" charset="0"/>
                <a:cs typeface="Times New Roman" panose="02020603050405020304" pitchFamily="18" charset="0"/>
              </a:rPr>
              <a:t> % of the initial quantity. This approach to recovering a relatively pure protein 3 is hence of no interest. </a:t>
            </a:r>
            <a:endParaRPr lang="zh-CN" altLang="en-US" dirty="0"/>
          </a:p>
        </p:txBody>
      </p:sp>
    </p:spTree>
    <p:extLst>
      <p:ext uri="{BB962C8B-B14F-4D97-AF65-F5344CB8AC3E}">
        <p14:creationId xmlns:p14="http://schemas.microsoft.com/office/powerpoint/2010/main" val="3652133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26064" y="288207"/>
            <a:ext cx="10806223" cy="369332"/>
          </a:xfrm>
          <a:prstGeom prst="rect">
            <a:avLst/>
          </a:prstGeom>
        </p:spPr>
        <p:txBody>
          <a:bodyPr wrap="square">
            <a:spAutoFit/>
          </a:bodyPr>
          <a:lstStyle/>
          <a:p>
            <a:r>
              <a:rPr lang="en-US" altLang="zh-CN" b="1" dirty="0" err="1">
                <a:latin typeface="Arial" panose="020B0604020202020204" pitchFamily="34" charset="0"/>
              </a:rPr>
              <a:t>Exercice</a:t>
            </a:r>
            <a:r>
              <a:rPr lang="en-US" altLang="zh-CN" b="1" dirty="0">
                <a:latin typeface="Arial" panose="020B0604020202020204" pitchFamily="34" charset="0"/>
              </a:rPr>
              <a:t> 3.4 – Protein precipitation: working with solubility curves</a:t>
            </a:r>
            <a:endParaRPr lang="zh-CN" altLang="en-US" dirty="0"/>
          </a:p>
        </p:txBody>
      </p:sp>
      <p:sp>
        <p:nvSpPr>
          <p:cNvPr id="4" name="矩形 3"/>
          <p:cNvSpPr/>
          <p:nvPr/>
        </p:nvSpPr>
        <p:spPr>
          <a:xfrm>
            <a:off x="326064" y="806164"/>
            <a:ext cx="10806222" cy="2308324"/>
          </a:xfrm>
          <a:prstGeom prst="rect">
            <a:avLst/>
          </a:prstGeom>
        </p:spPr>
        <p:txBody>
          <a:bodyPr wrap="square">
            <a:spAutoFit/>
          </a:bodyPr>
          <a:lstStyle/>
          <a:p>
            <a:pPr marL="228600" algn="just">
              <a:spcAft>
                <a:spcPts val="0"/>
              </a:spcAft>
            </a:pPr>
            <a:r>
              <a:rPr lang="en-US" altLang="zh-CN" kern="100" dirty="0">
                <a:latin typeface="Arial" panose="020B0604020202020204" pitchFamily="34" charset="0"/>
                <a:cs typeface="Times New Roman" panose="02020603050405020304" pitchFamily="18" charset="0"/>
              </a:rPr>
              <a:t>The solubility of a protein in the presence of ammonium </a:t>
            </a:r>
            <a:r>
              <a:rPr lang="en-US" altLang="zh-CN" kern="100" dirty="0" err="1">
                <a:latin typeface="Arial" panose="020B0604020202020204" pitchFamily="34" charset="0"/>
                <a:cs typeface="Times New Roman" panose="02020603050405020304" pitchFamily="18" charset="0"/>
              </a:rPr>
              <a:t>sulphate</a:t>
            </a:r>
            <a:r>
              <a:rPr lang="en-US" altLang="zh-CN" kern="100" dirty="0">
                <a:latin typeface="Arial" panose="020B0604020202020204" pitchFamily="34" charset="0"/>
                <a:cs typeface="Times New Roman" panose="02020603050405020304" pitchFamily="18" charset="0"/>
              </a:rPr>
              <a:t> has been measured and a curve drawn. It is shown in the Appendix to this exercise. We have 25 g of a 30.93 mg/</a:t>
            </a:r>
            <a:r>
              <a:rPr lang="en-US" altLang="zh-CN" kern="100" dirty="0" err="1">
                <a:latin typeface="Arial" panose="020B0604020202020204" pitchFamily="34" charset="0"/>
                <a:cs typeface="Times New Roman" panose="02020603050405020304" pitchFamily="18" charset="0"/>
              </a:rPr>
              <a:t>g</a:t>
            </a:r>
            <a:r>
              <a:rPr lang="en-US" altLang="zh-CN" kern="100" baseline="-25000" dirty="0" err="1">
                <a:latin typeface="Arial" panose="020B0604020202020204" pitchFamily="34" charset="0"/>
                <a:cs typeface="Times New Roman" panose="02020603050405020304" pitchFamily="18" charset="0"/>
              </a:rPr>
              <a:t>water</a:t>
            </a:r>
            <a:r>
              <a:rPr lang="en-US" altLang="zh-CN" kern="100" dirty="0">
                <a:latin typeface="Arial" panose="020B0604020202020204" pitchFamily="34" charset="0"/>
                <a:cs typeface="Times New Roman" panose="02020603050405020304" pitchFamily="18" charset="0"/>
              </a:rPr>
              <a:t> solution of protein, to which a 667 g/</a:t>
            </a:r>
            <a:r>
              <a:rPr lang="en-US" altLang="zh-CN" kern="100" dirty="0" err="1">
                <a:latin typeface="Arial" panose="020B0604020202020204" pitchFamily="34" charset="0"/>
                <a:cs typeface="Times New Roman" panose="02020603050405020304" pitchFamily="18" charset="0"/>
              </a:rPr>
              <a:t>kg</a:t>
            </a:r>
            <a:r>
              <a:rPr lang="en-US" altLang="zh-CN" kern="100" baseline="-25000" dirty="0" err="1">
                <a:latin typeface="Arial" panose="020B0604020202020204" pitchFamily="34" charset="0"/>
                <a:cs typeface="Times New Roman" panose="02020603050405020304" pitchFamily="18" charset="0"/>
              </a:rPr>
              <a:t>water</a:t>
            </a:r>
            <a:r>
              <a:rPr lang="en-US" altLang="zh-CN" kern="100" dirty="0">
                <a:latin typeface="Arial" panose="020B0604020202020204" pitchFamily="34" charset="0"/>
                <a:cs typeface="Times New Roman" panose="02020603050405020304" pitchFamily="18" charset="0"/>
              </a:rPr>
              <a:t> solution of ammonium </a:t>
            </a:r>
            <a:r>
              <a:rPr lang="en-US" altLang="zh-CN" kern="100" dirty="0" err="1">
                <a:latin typeface="Arial" panose="020B0604020202020204" pitchFamily="34" charset="0"/>
                <a:cs typeface="Times New Roman" panose="02020603050405020304" pitchFamily="18" charset="0"/>
              </a:rPr>
              <a:t>sulphate</a:t>
            </a:r>
            <a:r>
              <a:rPr lang="en-US" altLang="zh-CN" kern="100" dirty="0">
                <a:latin typeface="Arial" panose="020B0604020202020204" pitchFamily="34" charset="0"/>
                <a:cs typeface="Times New Roman" panose="02020603050405020304" pitchFamily="18" charset="0"/>
              </a:rPr>
              <a:t> is added dropwise. </a:t>
            </a:r>
            <a:endParaRPr lang="zh-CN" altLang="zh-CN" kern="100" dirty="0">
              <a:latin typeface="等线" panose="02010600030101010101" pitchFamily="2" charset="-122"/>
              <a:cs typeface="Times New Roman" panose="02020603050405020304" pitchFamily="18" charset="0"/>
            </a:endParaRPr>
          </a:p>
          <a:p>
            <a:pPr marL="342900" lvl="0" indent="-342900" algn="just">
              <a:spcAft>
                <a:spcPts val="0"/>
              </a:spcAft>
              <a:buFont typeface="+mj-lt"/>
              <a:buAutoNum type="arabicPeriod"/>
            </a:pPr>
            <a:r>
              <a:rPr lang="en-US" altLang="zh-CN" kern="100" dirty="0">
                <a:latin typeface="Arial" panose="020B0604020202020204" pitchFamily="34" charset="0"/>
                <a:cs typeface="Times New Roman" panose="02020603050405020304" pitchFamily="18" charset="0"/>
              </a:rPr>
              <a:t>Which quantity of salt solution will have to be added before a precipitation occurs?</a:t>
            </a:r>
            <a:endParaRPr lang="zh-CN" altLang="zh-CN" kern="100" dirty="0">
              <a:latin typeface="等线" panose="02010600030101010101" pitchFamily="2" charset="-122"/>
              <a:cs typeface="Times New Roman" panose="02020603050405020304" pitchFamily="18" charset="0"/>
            </a:endParaRPr>
          </a:p>
          <a:p>
            <a:pPr marL="342900" lvl="0" indent="-342900" algn="just">
              <a:spcAft>
                <a:spcPts val="0"/>
              </a:spcAft>
              <a:buFont typeface="+mj-lt"/>
              <a:buAutoNum type="arabicPeriod"/>
            </a:pPr>
            <a:r>
              <a:rPr lang="en-US" altLang="zh-CN" kern="100" dirty="0">
                <a:latin typeface="Arial" panose="020B0604020202020204" pitchFamily="34" charset="0"/>
                <a:cs typeface="Times New Roman" panose="02020603050405020304" pitchFamily="18" charset="0"/>
              </a:rPr>
              <a:t>How much salt solution will I have to add to the original protein solution to reach a 25% mass fraction of salt in the mixture?</a:t>
            </a:r>
            <a:endParaRPr lang="zh-CN" altLang="zh-CN" kern="100" dirty="0">
              <a:latin typeface="等线" panose="02010600030101010101" pitchFamily="2" charset="-122"/>
              <a:cs typeface="Times New Roman" panose="02020603050405020304" pitchFamily="18" charset="0"/>
            </a:endParaRPr>
          </a:p>
          <a:p>
            <a:pPr marL="342900" lvl="0" indent="-342900" algn="just">
              <a:spcAft>
                <a:spcPts val="0"/>
              </a:spcAft>
              <a:buFont typeface="+mj-lt"/>
              <a:buAutoNum type="arabicPeriod"/>
            </a:pPr>
            <a:r>
              <a:rPr lang="en-US" altLang="zh-CN" kern="100" dirty="0">
                <a:latin typeface="Arial" panose="020B0604020202020204" pitchFamily="34" charset="0"/>
                <a:cs typeface="Times New Roman" panose="02020603050405020304" pitchFamily="18" charset="0"/>
              </a:rPr>
              <a:t>What would the solubility of the protein be at this </a:t>
            </a:r>
            <a:r>
              <a:rPr lang="en-US" altLang="zh-CN" kern="100" dirty="0" smtClean="0">
                <a:latin typeface="Arial" panose="020B0604020202020204" pitchFamily="34" charset="0"/>
                <a:cs typeface="Times New Roman" panose="02020603050405020304" pitchFamily="18" charset="0"/>
              </a:rPr>
              <a:t>point?</a:t>
            </a:r>
          </a:p>
          <a:p>
            <a:pPr marL="342900" lvl="0" indent="-342900" algn="just">
              <a:spcAft>
                <a:spcPts val="0"/>
              </a:spcAft>
              <a:buFont typeface="+mj-lt"/>
              <a:buAutoNum type="arabicPeriod"/>
            </a:pPr>
            <a:r>
              <a:rPr lang="en-US" altLang="zh-CN" dirty="0" smtClean="0">
                <a:latin typeface="Arial" panose="020B0604020202020204" pitchFamily="34" charset="0"/>
              </a:rPr>
              <a:t>What </a:t>
            </a:r>
            <a:r>
              <a:rPr lang="en-US" altLang="zh-CN" dirty="0">
                <a:latin typeface="Arial" panose="020B0604020202020204" pitchFamily="34" charset="0"/>
              </a:rPr>
              <a:t>would the precipitation yield be?</a:t>
            </a:r>
            <a:endParaRPr lang="zh-CN" altLang="en-US" dirty="0"/>
          </a:p>
        </p:txBody>
      </p:sp>
      <p:pic>
        <p:nvPicPr>
          <p:cNvPr id="5" name="图片 4"/>
          <p:cNvPicPr>
            <a:picLocks noChangeAspect="1"/>
          </p:cNvPicPr>
          <p:nvPr/>
        </p:nvPicPr>
        <p:blipFill>
          <a:blip r:embed="rId2"/>
          <a:stretch>
            <a:fillRect/>
          </a:stretch>
        </p:blipFill>
        <p:spPr>
          <a:xfrm>
            <a:off x="607936" y="3114488"/>
            <a:ext cx="4453162" cy="3553589"/>
          </a:xfrm>
          <a:prstGeom prst="rect">
            <a:avLst/>
          </a:prstGeom>
        </p:spPr>
      </p:pic>
      <p:pic>
        <p:nvPicPr>
          <p:cNvPr id="8" name="图片 7"/>
          <p:cNvPicPr/>
          <p:nvPr/>
        </p:nvPicPr>
        <p:blipFill>
          <a:blip r:embed="rId3"/>
          <a:stretch>
            <a:fillRect/>
          </a:stretch>
        </p:blipFill>
        <p:spPr>
          <a:xfrm>
            <a:off x="607936" y="3114488"/>
            <a:ext cx="4599020" cy="3759482"/>
          </a:xfrm>
          <a:prstGeom prst="rect">
            <a:avLst/>
          </a:prstGeom>
        </p:spPr>
      </p:pic>
      <mc:AlternateContent xmlns:mc="http://schemas.openxmlformats.org/markup-compatibility/2006" xmlns:a14="http://schemas.microsoft.com/office/drawing/2010/main">
        <mc:Choice Requires="a14">
          <p:sp>
            <p:nvSpPr>
              <p:cNvPr id="6" name="矩形 5"/>
              <p:cNvSpPr/>
              <p:nvPr/>
            </p:nvSpPr>
            <p:spPr>
              <a:xfrm>
                <a:off x="5862081" y="3660359"/>
                <a:ext cx="6096000" cy="1433213"/>
              </a:xfrm>
              <a:prstGeom prst="rect">
                <a:avLst/>
              </a:prstGeom>
            </p:spPr>
            <p:txBody>
              <a:bodyPr>
                <a:spAutoFit/>
              </a:bodyPr>
              <a:lstStyle/>
              <a:p>
                <a:pPr marL="457200" indent="266700" algn="just">
                  <a:spcAft>
                    <a:spcPts val="0"/>
                  </a:spcAft>
                </a:pPr>
                <a:r>
                  <a:rPr lang="en-US" altLang="zh-CN" kern="100" dirty="0">
                    <a:latin typeface="等线" panose="02010600030101010101" pitchFamily="2" charset="-122"/>
                    <a:cs typeface="Times New Roman" panose="02020603050405020304" pitchFamily="18" charset="0"/>
                  </a:rPr>
                  <a:t>Mass fraction of protein in the solution:</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14:m>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kern="100">
                            <a:latin typeface="Cambria Math" panose="02040503050406030204" pitchFamily="18" charset="0"/>
                            <a:cs typeface="Times New Roman" panose="02020603050405020304" pitchFamily="18" charset="0"/>
                          </a:rPr>
                          <m:t>𝑃</m:t>
                        </m:r>
                      </m:e>
                      <m:sub>
                        <m:r>
                          <a:rPr lang="en-US" altLang="zh-CN" i="1" kern="100">
                            <a:latin typeface="Cambria Math" panose="02040503050406030204" pitchFamily="18" charset="0"/>
                            <a:cs typeface="Times New Roman" panose="02020603050405020304" pitchFamily="18" charset="0"/>
                          </a:rPr>
                          <m:t>0</m:t>
                        </m:r>
                      </m:sub>
                    </m:sSub>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30.93</m:t>
                        </m:r>
                      </m:num>
                      <m:den>
                        <m:r>
                          <a:rPr lang="en-US" altLang="zh-CN" i="1" kern="100">
                            <a:latin typeface="Cambria Math" panose="02040503050406030204" pitchFamily="18" charset="0"/>
                            <a:cs typeface="Times New Roman" panose="02020603050405020304" pitchFamily="18" charset="0"/>
                          </a:rPr>
                          <m:t>30.93+1000</m:t>
                        </m:r>
                      </m:den>
                    </m:f>
                    <m:r>
                      <a:rPr lang="en-US" altLang="zh-CN" i="1" kern="100">
                        <a:latin typeface="Cambria Math" panose="02040503050406030204" pitchFamily="18" charset="0"/>
                        <a:cs typeface="Times New Roman" panose="02020603050405020304" pitchFamily="18" charset="0"/>
                      </a:rPr>
                      <m:t>=0.03</m:t>
                    </m:r>
                  </m:oMath>
                </a14:m>
                <a:r>
                  <a:rPr lang="en-US" altLang="zh-CN" kern="100" dirty="0">
                    <a:latin typeface="等线" panose="02010600030101010101" pitchFamily="2" charset="-122"/>
                    <a:cs typeface="Times New Roman" panose="02020603050405020304" pitchFamily="18" charset="0"/>
                  </a:rPr>
                  <a:t>, point A on the graph</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r>
                  <a:rPr lang="en-US" altLang="zh-CN" kern="100" dirty="0">
                    <a:latin typeface="等线" panose="02010600030101010101" pitchFamily="2" charset="-122"/>
                    <a:cs typeface="Times New Roman" panose="02020603050405020304" pitchFamily="18" charset="0"/>
                  </a:rPr>
                  <a:t>Mass fraction of salt in the solution:</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14:m>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kern="100">
                            <a:latin typeface="Cambria Math" panose="02040503050406030204" pitchFamily="18" charset="0"/>
                            <a:cs typeface="Times New Roman" panose="02020603050405020304" pitchFamily="18" charset="0"/>
                          </a:rPr>
                          <m:t>𝑆</m:t>
                        </m:r>
                      </m:e>
                      <m:sub>
                        <m:r>
                          <a:rPr lang="en-US" altLang="zh-CN" i="1" kern="100">
                            <a:latin typeface="Cambria Math" panose="02040503050406030204" pitchFamily="18" charset="0"/>
                            <a:cs typeface="Times New Roman" panose="02020603050405020304" pitchFamily="18" charset="0"/>
                          </a:rPr>
                          <m:t>0</m:t>
                        </m:r>
                      </m:sub>
                    </m:sSub>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667</m:t>
                        </m:r>
                      </m:num>
                      <m:den>
                        <m:r>
                          <a:rPr lang="en-US" altLang="zh-CN" i="1" kern="100">
                            <a:latin typeface="Cambria Math" panose="02040503050406030204" pitchFamily="18" charset="0"/>
                            <a:cs typeface="Times New Roman" panose="02020603050405020304" pitchFamily="18" charset="0"/>
                          </a:rPr>
                          <m:t>667+1000</m:t>
                        </m:r>
                      </m:den>
                    </m:f>
                    <m:r>
                      <a:rPr lang="en-US" altLang="zh-CN" i="1" kern="100">
                        <a:latin typeface="Cambria Math" panose="02040503050406030204" pitchFamily="18" charset="0"/>
                        <a:cs typeface="Times New Roman" panose="02020603050405020304" pitchFamily="18" charset="0"/>
                      </a:rPr>
                      <m:t>=0.40</m:t>
                    </m:r>
                  </m:oMath>
                </a14:m>
                <a:r>
                  <a:rPr lang="en-US" altLang="zh-CN" kern="100" dirty="0">
                    <a:latin typeface="等线" panose="02010600030101010101" pitchFamily="2" charset="-122"/>
                    <a:cs typeface="Times New Roman" panose="02020603050405020304" pitchFamily="18" charset="0"/>
                  </a:rPr>
                  <a:t>, point B on the graph</a:t>
                </a:r>
                <a:endParaRPr lang="zh-CN" altLang="zh-CN" kern="100" dirty="0">
                  <a:latin typeface="等线" panose="02010600030101010101" pitchFamily="2" charset="-122"/>
                  <a:cs typeface="Times New Roman" panose="02020603050405020304" pitchFamily="18" charset="0"/>
                </a:endParaRPr>
              </a:p>
            </p:txBody>
          </p:sp>
        </mc:Choice>
        <mc:Fallback xmlns="">
          <p:sp>
            <p:nvSpPr>
              <p:cNvPr id="6" name="矩形 5"/>
              <p:cNvSpPr>
                <a:spLocks noRot="1" noChangeAspect="1" noMove="1" noResize="1" noEditPoints="1" noAdjustHandles="1" noChangeArrowheads="1" noChangeShapeType="1" noTextEdit="1"/>
              </p:cNvSpPr>
              <p:nvPr/>
            </p:nvSpPr>
            <p:spPr>
              <a:xfrm>
                <a:off x="5862081" y="3660359"/>
                <a:ext cx="6096000" cy="1433213"/>
              </a:xfrm>
              <a:prstGeom prst="rect">
                <a:avLst/>
              </a:prstGeom>
              <a:blipFill>
                <a:blip r:embed="rId4"/>
                <a:stretch>
                  <a:fillRect t="-2119" b="-169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79919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p:nvPr/>
        </p:nvPicPr>
        <p:blipFill>
          <a:blip r:embed="rId2"/>
          <a:stretch>
            <a:fillRect/>
          </a:stretch>
        </p:blipFill>
        <p:spPr>
          <a:xfrm>
            <a:off x="100123" y="736327"/>
            <a:ext cx="5995878" cy="4901347"/>
          </a:xfrm>
          <a:prstGeom prst="rect">
            <a:avLst/>
          </a:prstGeom>
        </p:spPr>
      </p:pic>
      <mc:AlternateContent xmlns:mc="http://schemas.openxmlformats.org/markup-compatibility/2006" xmlns:a14="http://schemas.microsoft.com/office/drawing/2010/main">
        <mc:Choice Requires="a14">
          <p:sp>
            <p:nvSpPr>
              <p:cNvPr id="6" name="矩形 5"/>
              <p:cNvSpPr/>
              <p:nvPr/>
            </p:nvSpPr>
            <p:spPr>
              <a:xfrm>
                <a:off x="6096000" y="1723566"/>
                <a:ext cx="6096000" cy="1433213"/>
              </a:xfrm>
              <a:prstGeom prst="rect">
                <a:avLst/>
              </a:prstGeom>
            </p:spPr>
            <p:txBody>
              <a:bodyPr>
                <a:spAutoFit/>
              </a:bodyPr>
              <a:lstStyle/>
              <a:p>
                <a:pPr marL="457200" indent="266700" algn="just">
                  <a:spcAft>
                    <a:spcPts val="0"/>
                  </a:spcAft>
                </a:pPr>
                <a:r>
                  <a:rPr lang="en-US" altLang="zh-CN" kern="100" dirty="0" smtClean="0">
                    <a:latin typeface="等线" panose="02010600030101010101" pitchFamily="2" charset="-122"/>
                    <a:cs typeface="Times New Roman" panose="02020603050405020304" pitchFamily="18" charset="0"/>
                  </a:rPr>
                  <a:t>Mass fraction of protein in the solution:</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14:m>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kern="100">
                            <a:latin typeface="Cambria Math" panose="02040503050406030204" pitchFamily="18" charset="0"/>
                            <a:cs typeface="Times New Roman" panose="02020603050405020304" pitchFamily="18" charset="0"/>
                          </a:rPr>
                          <m:t>𝑃</m:t>
                        </m:r>
                      </m:e>
                      <m:sub>
                        <m:r>
                          <a:rPr lang="en-US" altLang="zh-CN" i="1" kern="100">
                            <a:latin typeface="Cambria Math" panose="02040503050406030204" pitchFamily="18" charset="0"/>
                            <a:cs typeface="Times New Roman" panose="02020603050405020304" pitchFamily="18" charset="0"/>
                          </a:rPr>
                          <m:t>0</m:t>
                        </m:r>
                      </m:sub>
                    </m:sSub>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30.93</m:t>
                        </m:r>
                      </m:num>
                      <m:den>
                        <m:r>
                          <a:rPr lang="en-US" altLang="zh-CN" i="1" kern="100">
                            <a:latin typeface="Cambria Math" panose="02040503050406030204" pitchFamily="18" charset="0"/>
                            <a:cs typeface="Times New Roman" panose="02020603050405020304" pitchFamily="18" charset="0"/>
                          </a:rPr>
                          <m:t>30.93+1000</m:t>
                        </m:r>
                      </m:den>
                    </m:f>
                    <m:r>
                      <a:rPr lang="en-US" altLang="zh-CN" i="1" kern="100">
                        <a:latin typeface="Cambria Math" panose="02040503050406030204" pitchFamily="18" charset="0"/>
                        <a:cs typeface="Times New Roman" panose="02020603050405020304" pitchFamily="18" charset="0"/>
                      </a:rPr>
                      <m:t>=0.03</m:t>
                    </m:r>
                  </m:oMath>
                </a14:m>
                <a:r>
                  <a:rPr lang="en-US" altLang="zh-CN" kern="100" dirty="0">
                    <a:latin typeface="等线" panose="02010600030101010101" pitchFamily="2" charset="-122"/>
                    <a:cs typeface="Times New Roman" panose="02020603050405020304" pitchFamily="18" charset="0"/>
                  </a:rPr>
                  <a:t>, point A on the graph</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r>
                  <a:rPr lang="en-US" altLang="zh-CN" kern="100" dirty="0">
                    <a:latin typeface="等线" panose="02010600030101010101" pitchFamily="2" charset="-122"/>
                    <a:cs typeface="Times New Roman" panose="02020603050405020304" pitchFamily="18" charset="0"/>
                  </a:rPr>
                  <a:t>Mass fraction of salt in the solution:</a:t>
                </a:r>
                <a:endParaRPr lang="zh-CN" altLang="zh-CN" kern="100" dirty="0">
                  <a:latin typeface="等线" panose="02010600030101010101" pitchFamily="2" charset="-122"/>
                  <a:cs typeface="Times New Roman" panose="02020603050405020304" pitchFamily="18" charset="0"/>
                </a:endParaRPr>
              </a:p>
              <a:p>
                <a:pPr marL="457200" indent="266700" algn="just">
                  <a:spcAft>
                    <a:spcPts val="0"/>
                  </a:spcAft>
                </a:pPr>
                <a14:m>
                  <m:oMath xmlns:m="http://schemas.openxmlformats.org/officeDocument/2006/math">
                    <m:sSub>
                      <m:sSub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kern="100">
                            <a:latin typeface="Cambria Math" panose="02040503050406030204" pitchFamily="18" charset="0"/>
                            <a:cs typeface="Times New Roman" panose="02020603050405020304" pitchFamily="18" charset="0"/>
                          </a:rPr>
                          <m:t>𝑆</m:t>
                        </m:r>
                      </m:e>
                      <m:sub>
                        <m:r>
                          <a:rPr lang="en-US" altLang="zh-CN" i="1" kern="100">
                            <a:latin typeface="Cambria Math" panose="02040503050406030204" pitchFamily="18" charset="0"/>
                            <a:cs typeface="Times New Roman" panose="02020603050405020304" pitchFamily="18" charset="0"/>
                          </a:rPr>
                          <m:t>0</m:t>
                        </m:r>
                      </m:sub>
                    </m:sSub>
                    <m:r>
                      <a:rPr lang="en-US" altLang="zh-CN" i="1" kern="100">
                        <a:latin typeface="Cambria Math" panose="02040503050406030204" pitchFamily="18" charset="0"/>
                        <a:cs typeface="Times New Roman" panose="02020603050405020304" pitchFamily="18" charset="0"/>
                      </a:rPr>
                      <m:t>=</m:t>
                    </m:r>
                    <m:f>
                      <m:fPr>
                        <m:ctrlPr>
                          <a:rPr lang="zh-CN" altLang="zh-CN" i="1" kern="100">
                            <a:latin typeface="Cambria Math" panose="02040503050406030204" pitchFamily="18" charset="0"/>
                            <a:ea typeface="Cambria Math" panose="02040503050406030204" pitchFamily="18" charset="0"/>
                            <a:cs typeface="Times New Roman" panose="02020603050405020304" pitchFamily="18" charset="0"/>
                          </a:rPr>
                        </m:ctrlPr>
                      </m:fPr>
                      <m:num>
                        <m:r>
                          <a:rPr lang="en-US" altLang="zh-CN" i="1" kern="100">
                            <a:latin typeface="Cambria Math" panose="02040503050406030204" pitchFamily="18" charset="0"/>
                            <a:cs typeface="Times New Roman" panose="02020603050405020304" pitchFamily="18" charset="0"/>
                          </a:rPr>
                          <m:t>667</m:t>
                        </m:r>
                      </m:num>
                      <m:den>
                        <m:r>
                          <a:rPr lang="en-US" altLang="zh-CN" i="1" kern="100">
                            <a:latin typeface="Cambria Math" panose="02040503050406030204" pitchFamily="18" charset="0"/>
                            <a:cs typeface="Times New Roman" panose="02020603050405020304" pitchFamily="18" charset="0"/>
                          </a:rPr>
                          <m:t>667+1000</m:t>
                        </m:r>
                      </m:den>
                    </m:f>
                    <m:r>
                      <a:rPr lang="en-US" altLang="zh-CN" i="1" kern="100">
                        <a:latin typeface="Cambria Math" panose="02040503050406030204" pitchFamily="18" charset="0"/>
                        <a:cs typeface="Times New Roman" panose="02020603050405020304" pitchFamily="18" charset="0"/>
                      </a:rPr>
                      <m:t>=0.40</m:t>
                    </m:r>
                  </m:oMath>
                </a14:m>
                <a:r>
                  <a:rPr lang="en-US" altLang="zh-CN" kern="100" dirty="0">
                    <a:latin typeface="等线" panose="02010600030101010101" pitchFamily="2" charset="-122"/>
                    <a:cs typeface="Times New Roman" panose="02020603050405020304" pitchFamily="18" charset="0"/>
                  </a:rPr>
                  <a:t>, point B on the graph</a:t>
                </a:r>
                <a:endParaRPr lang="zh-CN" altLang="zh-CN" kern="100" dirty="0">
                  <a:latin typeface="等线" panose="02010600030101010101" pitchFamily="2" charset="-122"/>
                  <a:cs typeface="Times New Roman" panose="02020603050405020304" pitchFamily="18" charset="0"/>
                </a:endParaRPr>
              </a:p>
            </p:txBody>
          </p:sp>
        </mc:Choice>
        <mc:Fallback xmlns="">
          <p:sp>
            <p:nvSpPr>
              <p:cNvPr id="6" name="矩形 5"/>
              <p:cNvSpPr>
                <a:spLocks noRot="1" noChangeAspect="1" noMove="1" noResize="1" noEditPoints="1" noAdjustHandles="1" noChangeArrowheads="1" noChangeShapeType="1" noTextEdit="1"/>
              </p:cNvSpPr>
              <p:nvPr/>
            </p:nvSpPr>
            <p:spPr>
              <a:xfrm>
                <a:off x="6096000" y="1723566"/>
                <a:ext cx="6096000" cy="1433213"/>
              </a:xfrm>
              <a:prstGeom prst="rect">
                <a:avLst/>
              </a:prstGeom>
              <a:blipFill>
                <a:blip r:embed="rId3"/>
                <a:stretch>
                  <a:fillRect t="-2553" b="-2128"/>
                </a:stretch>
              </a:blipFill>
            </p:spPr>
            <p:txBody>
              <a:bodyPr/>
              <a:lstStyle/>
              <a:p>
                <a:r>
                  <a:rPr lang="zh-CN" altLang="en-US">
                    <a:noFill/>
                  </a:rPr>
                  <a:t> </a:t>
                </a:r>
              </a:p>
            </p:txBody>
          </p:sp>
        </mc:Fallback>
      </mc:AlternateContent>
      <p:sp>
        <p:nvSpPr>
          <p:cNvPr id="8" name="矩形 7"/>
          <p:cNvSpPr/>
          <p:nvPr/>
        </p:nvSpPr>
        <p:spPr>
          <a:xfrm>
            <a:off x="6096000" y="3265046"/>
            <a:ext cx="6096000" cy="923330"/>
          </a:xfrm>
          <a:prstGeom prst="rect">
            <a:avLst/>
          </a:prstGeom>
        </p:spPr>
        <p:txBody>
          <a:bodyPr>
            <a:spAutoFit/>
          </a:bodyPr>
          <a:lstStyle/>
          <a:p>
            <a:r>
              <a:rPr lang="en-US" altLang="zh-CN" dirty="0">
                <a:solidFill>
                  <a:srgbClr val="000099"/>
                </a:solidFill>
                <a:latin typeface="等线" panose="02010600030101010101" pitchFamily="2" charset="-122"/>
                <a:cs typeface="Times New Roman" panose="02020603050405020304" pitchFamily="18" charset="0"/>
              </a:rPr>
              <a:t>When adding the 40% salt solution to the 3% protein solution, we move along the straight line connecting points A (0.0 ; 0.003) and B (0.40 ; 0.0)</a:t>
            </a:r>
            <a:endParaRPr lang="zh-CN" altLang="en-US" dirty="0"/>
          </a:p>
        </p:txBody>
      </p:sp>
      <p:sp>
        <p:nvSpPr>
          <p:cNvPr id="9" name="矩形 8"/>
          <p:cNvSpPr/>
          <p:nvPr/>
        </p:nvSpPr>
        <p:spPr>
          <a:xfrm>
            <a:off x="6096000" y="4256976"/>
            <a:ext cx="5961321" cy="646331"/>
          </a:xfrm>
          <a:prstGeom prst="rect">
            <a:avLst/>
          </a:prstGeom>
        </p:spPr>
        <p:txBody>
          <a:bodyPr wrap="square">
            <a:spAutoFit/>
          </a:bodyPr>
          <a:lstStyle/>
          <a:p>
            <a:r>
              <a:rPr lang="en-US" altLang="zh-CN" dirty="0">
                <a:solidFill>
                  <a:srgbClr val="000099"/>
                </a:solidFill>
                <a:latin typeface="等线" panose="02010600030101010101" pitchFamily="2" charset="-122"/>
                <a:cs typeface="Times New Roman" panose="02020603050405020304" pitchFamily="18" charset="0"/>
              </a:rPr>
              <a:t>Point C: the mixture will become turbid and precipitation will occur. This happens at a salt mass fraction of ca. 0.105. </a:t>
            </a:r>
            <a:endParaRPr lang="zh-CN" altLang="en-US" dirty="0"/>
          </a:p>
        </p:txBody>
      </p:sp>
      <p:sp>
        <p:nvSpPr>
          <p:cNvPr id="10" name="矩形 9"/>
          <p:cNvSpPr/>
          <p:nvPr/>
        </p:nvSpPr>
        <p:spPr>
          <a:xfrm>
            <a:off x="8192968" y="5343813"/>
            <a:ext cx="1526380" cy="369332"/>
          </a:xfrm>
          <a:prstGeom prst="rect">
            <a:avLst/>
          </a:prstGeom>
        </p:spPr>
        <p:txBody>
          <a:bodyPr wrap="none">
            <a:spAutoFit/>
          </a:bodyPr>
          <a:lstStyle/>
          <a:p>
            <a:r>
              <a:rPr lang="en-US" altLang="zh-CN" dirty="0" err="1">
                <a:solidFill>
                  <a:srgbClr val="000099"/>
                </a:solidFill>
                <a:latin typeface="等线" panose="02010600030101010101" pitchFamily="2" charset="-122"/>
                <a:cs typeface="Times New Roman" panose="02020603050405020304" pitchFamily="18" charset="0"/>
              </a:rPr>
              <a:t>M</a:t>
            </a:r>
            <a:r>
              <a:rPr lang="en-US" altLang="zh-CN" sz="800" dirty="0" err="1">
                <a:solidFill>
                  <a:srgbClr val="000099"/>
                </a:solidFill>
                <a:latin typeface="等线" panose="02010600030101010101" pitchFamily="2" charset="-122"/>
                <a:cs typeface="Times New Roman" panose="02020603050405020304" pitchFamily="18" charset="0"/>
              </a:rPr>
              <a:t>AmSul</a:t>
            </a:r>
            <a:r>
              <a:rPr lang="en-US" altLang="zh-CN" sz="800" dirty="0">
                <a:solidFill>
                  <a:srgbClr val="000099"/>
                </a:solidFill>
                <a:latin typeface="等线" panose="02010600030101010101" pitchFamily="2" charset="-122"/>
                <a:cs typeface="Times New Roman" panose="02020603050405020304" pitchFamily="18" charset="0"/>
              </a:rPr>
              <a:t> </a:t>
            </a:r>
            <a:r>
              <a:rPr lang="en-US" altLang="zh-CN" dirty="0">
                <a:solidFill>
                  <a:srgbClr val="000099"/>
                </a:solidFill>
                <a:latin typeface="等线" panose="02010600030101010101" pitchFamily="2" charset="-122"/>
                <a:cs typeface="Times New Roman" panose="02020603050405020304" pitchFamily="18" charset="0"/>
              </a:rPr>
              <a:t>= </a:t>
            </a:r>
            <a:r>
              <a:rPr lang="en-US" altLang="zh-CN" dirty="0" smtClean="0">
                <a:solidFill>
                  <a:srgbClr val="000099"/>
                </a:solidFill>
                <a:latin typeface="等线" panose="02010600030101010101" pitchFamily="2" charset="-122"/>
                <a:cs typeface="Times New Roman" panose="02020603050405020304" pitchFamily="18" charset="0"/>
              </a:rPr>
              <a:t>8.90 </a:t>
            </a:r>
            <a:r>
              <a:rPr lang="en-US" altLang="zh-CN" dirty="0">
                <a:solidFill>
                  <a:srgbClr val="000099"/>
                </a:solidFill>
                <a:latin typeface="等线" panose="02010600030101010101" pitchFamily="2" charset="-122"/>
                <a:cs typeface="Times New Roman" panose="02020603050405020304" pitchFamily="18" charset="0"/>
              </a:rPr>
              <a:t>g</a:t>
            </a:r>
            <a:endParaRPr lang="zh-CN" altLang="en-US" dirty="0"/>
          </a:p>
        </p:txBody>
      </p:sp>
      <p:sp>
        <p:nvSpPr>
          <p:cNvPr id="12" name="矩形 11"/>
          <p:cNvSpPr/>
          <p:nvPr/>
        </p:nvSpPr>
        <p:spPr>
          <a:xfrm>
            <a:off x="5961321" y="736327"/>
            <a:ext cx="6096000" cy="646331"/>
          </a:xfrm>
          <a:prstGeom prst="rect">
            <a:avLst/>
          </a:prstGeom>
        </p:spPr>
        <p:txBody>
          <a:bodyPr>
            <a:spAutoFit/>
          </a:bodyPr>
          <a:lstStyle/>
          <a:p>
            <a:pPr marL="342900" lvl="0" indent="-342900" algn="just">
              <a:spcAft>
                <a:spcPts val="0"/>
              </a:spcAft>
              <a:buFont typeface="+mj-lt"/>
              <a:buAutoNum type="arabicPeriod"/>
            </a:pPr>
            <a:r>
              <a:rPr lang="en-US" altLang="zh-CN" kern="100" dirty="0">
                <a:latin typeface="Arial" panose="020B0604020202020204" pitchFamily="34" charset="0"/>
                <a:cs typeface="Times New Roman" panose="02020603050405020304" pitchFamily="18" charset="0"/>
              </a:rPr>
              <a:t>Which quantity of salt solution will have to be added before a precipitation occurs?</a:t>
            </a:r>
            <a:endParaRPr lang="zh-CN" altLang="zh-CN" kern="100" dirty="0">
              <a:latin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024616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1381</Words>
  <Application>Microsoft Office PowerPoint</Application>
  <PresentationFormat>宽屏</PresentationFormat>
  <Paragraphs>157</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等线</vt:lpstr>
      <vt:lpstr>等线 Light</vt:lpstr>
      <vt:lpstr>Arial</vt:lpstr>
      <vt:lpstr>Calibri</vt:lpstr>
      <vt:lpstr>Cambria Math</vt:lpstr>
      <vt:lpstr>Symbol</vt:lpstr>
      <vt:lpstr>Times New Roman</vt:lpstr>
      <vt:lpstr>Office 主题​​</vt:lpstr>
      <vt:lpstr>Week 11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8</dc:title>
  <dc:creator>郝亚萌</dc:creator>
  <cp:lastModifiedBy>郝亚萌</cp:lastModifiedBy>
  <cp:revision>45</cp:revision>
  <dcterms:created xsi:type="dcterms:W3CDTF">2021-05-06T16:00:14Z</dcterms:created>
  <dcterms:modified xsi:type="dcterms:W3CDTF">2022-05-27T09:09:00Z</dcterms:modified>
</cp:coreProperties>
</file>